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58" r:id="rId3"/>
    <p:sldId id="259" r:id="rId4"/>
    <p:sldId id="260" r:id="rId5"/>
    <p:sldId id="261" r:id="rId6"/>
    <p:sldId id="264" r:id="rId7"/>
    <p:sldId id="262" r:id="rId8"/>
    <p:sldId id="263" r:id="rId9"/>
    <p:sldId id="26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8" d="100"/>
          <a:sy n="68" d="100"/>
        </p:scale>
        <p:origin x="-784" y="-80"/>
      </p:cViewPr>
      <p:guideLst>
        <p:guide orient="horz" pos="2160"/>
        <p:guide pos="190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E8E11F-9F8E-7743-B1B0-F4C8AF35B09D}" type="datetimeFigureOut">
              <a:rPr lang="en-US" smtClean="0"/>
              <a:t>3/28/18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A15A80-BAA9-8042-A0DF-9C88FF8ACEB9}" type="slidenum">
              <a:rPr lang="en-US" smtClean="0"/>
              <a:t>‹#›</a:t>
            </a:fld>
            <a:endParaRPr lang="en-US"/>
          </a:p>
        </p:txBody>
      </p:sp>
    </p:spTree>
    <p:extLst>
      <p:ext uri="{BB962C8B-B14F-4D97-AF65-F5344CB8AC3E}">
        <p14:creationId xmlns:p14="http://schemas.microsoft.com/office/powerpoint/2010/main" val="40160744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I’m Logan and I’m a senior undergraduate who’s been working in Ariel’s lab for the last three years. I’ve been lucky enough to work on several projects with him. Today I’ll be talking about the work I did for my senior thesis. This work with done in conjunction with the NIRVANA lab at Woods Hole Oceanographic Institution, which is where I’ll be attending graduate school next year. </a:t>
            </a:r>
            <a:endParaRPr lang="en-US" dirty="0"/>
          </a:p>
        </p:txBody>
      </p:sp>
      <p:sp>
        <p:nvSpPr>
          <p:cNvPr id="4" name="Slide Number Placeholder 3"/>
          <p:cNvSpPr>
            <a:spLocks noGrp="1"/>
          </p:cNvSpPr>
          <p:nvPr>
            <p:ph type="sldNum" sz="quarter" idx="10"/>
          </p:nvPr>
        </p:nvSpPr>
        <p:spPr/>
        <p:txBody>
          <a:bodyPr/>
          <a:lstStyle/>
          <a:p>
            <a:fld id="{4F0D4309-4D90-3146-BACD-8746A828E1DB}" type="slidenum">
              <a:rPr lang="en-US" smtClean="0"/>
              <a:t>1</a:t>
            </a:fld>
            <a:endParaRPr lang="en-US"/>
          </a:p>
        </p:txBody>
      </p:sp>
    </p:spTree>
    <p:extLst>
      <p:ext uri="{BB962C8B-B14F-4D97-AF65-F5344CB8AC3E}">
        <p14:creationId xmlns:p14="http://schemas.microsoft.com/office/powerpoint/2010/main" val="138759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want</a:t>
            </a:r>
            <a:r>
              <a:rPr lang="en-US" baseline="0" dirty="0" smtClean="0"/>
              <a:t> to start my motivating my work. </a:t>
            </a:r>
          </a:p>
          <a:p>
            <a:r>
              <a:rPr lang="en-US" sz="1200" b="0" i="0" u="none" strike="noStrike" kern="1200" baseline="0" dirty="0" smtClean="0">
                <a:solidFill>
                  <a:schemeClr val="tx1"/>
                </a:solidFill>
                <a:latin typeface="+mn-lt"/>
                <a:ea typeface="+mn-ea"/>
                <a:cs typeface="+mn-cs"/>
              </a:rPr>
              <a:t>Primary productivity accounts for about ½ of global photosynthesis and  is a major sink of CO2 and is closely linked to Earth’s carbon cycle. Modern studies show that iron (Fe) is a limiting micronutrient for primary productivity in high-nutrient low-chlorophyll (HNLC) regions. (</a:t>
            </a:r>
            <a:r>
              <a:rPr lang="en-US" baseline="0" dirty="0" smtClean="0"/>
              <a:t>In this figure you see the Southern Ocean. The key below highlights the chlorophyll concentrations, where </a:t>
            </a:r>
            <a:r>
              <a:rPr lang="en-US" baseline="0" dirty="0" err="1" smtClean="0"/>
              <a:t>cholorphyll</a:t>
            </a:r>
            <a:r>
              <a:rPr lang="en-US" baseline="0" dirty="0" smtClean="0"/>
              <a:t> is a measure of primary productivity. The dark blue indicates regions that have low chlorophyll concentrations while the red indicates higher concentrations. In this part of the ocean, there is little primary productivity.). </a:t>
            </a:r>
            <a:r>
              <a:rPr lang="en-US" sz="1200" b="0" i="0" u="none" strike="noStrike" kern="1200" baseline="0" dirty="0" smtClean="0">
                <a:solidFill>
                  <a:schemeClr val="tx1"/>
                </a:solidFill>
                <a:latin typeface="+mn-lt"/>
                <a:ea typeface="+mn-ea"/>
                <a:cs typeface="+mn-cs"/>
              </a:rPr>
              <a:t>So, our goal is to understanding the sources and cycling of over time to better understand patterns of global climate change.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I’ll begin by motivating my work. Primary productivity in the ocean acts as a major sink of atmospheric carbon, and therefore plays a major role in modulating climate. However, in some ocean regions, productivity is limited. In the figure to the left, we see an ocean section with a color gradient that should </a:t>
            </a:r>
            <a:r>
              <a:rPr lang="en-US" sz="1200" b="0" i="0" u="none" strike="noStrike" kern="1200" baseline="0" dirty="0" err="1" smtClean="0">
                <a:solidFill>
                  <a:schemeClr val="tx1"/>
                </a:solidFill>
                <a:latin typeface="+mn-lt"/>
                <a:ea typeface="+mn-ea"/>
                <a:cs typeface="+mn-cs"/>
              </a:rPr>
              <a:t>chorlophyll</a:t>
            </a:r>
            <a:r>
              <a:rPr lang="en-US" sz="1200" b="0" i="0" u="none" strike="noStrike" kern="1200" baseline="0" dirty="0" smtClean="0">
                <a:solidFill>
                  <a:schemeClr val="tx1"/>
                </a:solidFill>
                <a:latin typeface="+mn-lt"/>
                <a:ea typeface="+mn-ea"/>
                <a:cs typeface="+mn-cs"/>
              </a:rPr>
              <a:t> concentration, which is a measure of productivity. The areas in blue are defined by low productivity. These regions, call high-nutrient low-chlorophyll regions, are critically limited by the micronutrient Fe. Therefore, in order to understand global climate shifts, past and present, it is important to consider the sources and cycling of Fe over time.     </a:t>
            </a:r>
            <a:endParaRPr lang="en-US" baseline="0" dirty="0" smtClean="0"/>
          </a:p>
        </p:txBody>
      </p:sp>
      <p:sp>
        <p:nvSpPr>
          <p:cNvPr id="4" name="Slide Number Placeholder 3"/>
          <p:cNvSpPr>
            <a:spLocks noGrp="1"/>
          </p:cNvSpPr>
          <p:nvPr>
            <p:ph type="sldNum" sz="quarter" idx="10"/>
          </p:nvPr>
        </p:nvSpPr>
        <p:spPr/>
        <p:txBody>
          <a:bodyPr/>
          <a:lstStyle/>
          <a:p>
            <a:fld id="{4F0D4309-4D90-3146-BACD-8746A828E1DB}" type="slidenum">
              <a:rPr lang="en-US" smtClean="0"/>
              <a:t>2</a:t>
            </a:fld>
            <a:endParaRPr lang="en-US"/>
          </a:p>
        </p:txBody>
      </p:sp>
    </p:spTree>
    <p:extLst>
      <p:ext uri="{BB962C8B-B14F-4D97-AF65-F5344CB8AC3E}">
        <p14:creationId xmlns:p14="http://schemas.microsoft.com/office/powerpoint/2010/main" val="99103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understanding Fe cycling is quite complex,</a:t>
            </a:r>
            <a:r>
              <a:rPr lang="en-US" baseline="0" dirty="0" smtClean="0"/>
              <a:t> as shown by this figure. However, I would like to highlight two portions of this figure</a:t>
            </a:r>
          </a:p>
          <a:p>
            <a:endParaRPr lang="en-US" baseline="0" dirty="0" smtClean="0"/>
          </a:p>
          <a:p>
            <a:endParaRPr lang="en-US" baseline="0" dirty="0" smtClean="0"/>
          </a:p>
          <a:p>
            <a:pPr marL="228600" indent="-228600">
              <a:buAutoNum type="arabicPeriod"/>
            </a:pPr>
            <a:r>
              <a:rPr lang="en-US" baseline="0" dirty="0" smtClean="0"/>
              <a:t>Sources of Fe. There are three sources of Fe—name them </a:t>
            </a:r>
          </a:p>
          <a:p>
            <a:pPr marL="228600" indent="-228600">
              <a:buAutoNum type="arabicPeriod"/>
            </a:pPr>
            <a:endParaRPr lang="en-US" baseline="0" dirty="0" smtClean="0"/>
          </a:p>
          <a:p>
            <a:pPr marL="0" indent="0">
              <a:buNone/>
            </a:pPr>
            <a:r>
              <a:rPr lang="en-US" baseline="0" dirty="0" smtClean="0"/>
              <a:t>2. Once these sources of Fe enter the water column, they go through </a:t>
            </a:r>
            <a:r>
              <a:rPr lang="en-US" baseline="0" dirty="0" err="1" smtClean="0"/>
              <a:t>subduction</a:t>
            </a:r>
            <a:r>
              <a:rPr lang="en-US" baseline="0" dirty="0" smtClean="0"/>
              <a:t>, transport, and upwelling. This results in a mixing of the Fe sources. But if we want to really understand the importance and variation of Fe sources over time, we have to find a way to tease apart these sources. We can do this using isotopic analysis. </a:t>
            </a:r>
          </a:p>
          <a:p>
            <a:pPr marL="0" indent="0">
              <a:buNone/>
            </a:pPr>
            <a:endParaRPr lang="en-US" baseline="0" dirty="0" smtClean="0"/>
          </a:p>
          <a:p>
            <a:pPr marL="228600" indent="-228600">
              <a:buAutoNum type="arabicPeriod"/>
            </a:pPr>
            <a:r>
              <a:rPr lang="en-US" baseline="0" dirty="0" smtClean="0"/>
              <a:t>Cycling of Fe </a:t>
            </a:r>
          </a:p>
          <a:p>
            <a:pPr marL="685800" lvl="1" indent="-228600">
              <a:buAutoNum type="arabicPeriod"/>
            </a:pPr>
            <a:r>
              <a:rPr lang="en-US" baseline="0" dirty="0" smtClean="0"/>
              <a:t>Biological pump, geological changes over time</a:t>
            </a:r>
          </a:p>
          <a:p>
            <a:pPr marL="685800" lvl="1" indent="-228600">
              <a:buAutoNum type="arabicPeriod"/>
            </a:pPr>
            <a:endParaRPr lang="en-US" baseline="0" dirty="0" smtClean="0"/>
          </a:p>
          <a:p>
            <a:pPr marL="228600" indent="-228600">
              <a:buAutoNum type="arabicPeriod"/>
            </a:pPr>
            <a:endParaRPr lang="en-US" baseline="0" dirty="0" smtClean="0"/>
          </a:p>
          <a:p>
            <a:pPr marL="0" indent="0">
              <a:buNone/>
            </a:pPr>
            <a:r>
              <a:rPr lang="en-US" baseline="0" dirty="0" smtClean="0"/>
              <a:t>In this study, I’ll be more focused on teasing about the sources of Fe. </a:t>
            </a:r>
          </a:p>
          <a:p>
            <a:pPr marL="228600" indent="-228600">
              <a:buAutoNum type="arabicPeriod"/>
            </a:pPr>
            <a:r>
              <a:rPr lang="en-US" baseline="0" dirty="0" smtClean="0"/>
              <a:t>The figure highlights three sources of Fe </a:t>
            </a:r>
          </a:p>
          <a:p>
            <a:pPr marL="685800" lvl="1" indent="-228600">
              <a:buAutoNum type="arabicPeriod"/>
            </a:pPr>
            <a:r>
              <a:rPr lang="en-US" baseline="0" dirty="0" smtClean="0"/>
              <a:t>Hydrothermal sources, aerosol sources, and sedimentary sources </a:t>
            </a:r>
          </a:p>
          <a:p>
            <a:pPr marL="685800" lvl="1" indent="-228600">
              <a:buAutoNum type="arabicPeriod"/>
            </a:pPr>
            <a:r>
              <a:rPr lang="en-US" baseline="0" dirty="0" smtClean="0"/>
              <a:t>But, in seawater, how can we tell these sources apart? </a:t>
            </a:r>
          </a:p>
          <a:p>
            <a:pPr marL="685800" lvl="1" indent="-228600">
              <a:buAutoNum type="arabicPeriod"/>
            </a:pPr>
            <a:endParaRPr lang="en-US" baseline="0" dirty="0" smtClean="0"/>
          </a:p>
          <a:p>
            <a:endParaRPr lang="en-US" baseline="0" dirty="0" smtClean="0"/>
          </a:p>
          <a:p>
            <a:pPr marL="0" indent="0">
              <a:buNone/>
            </a:pPr>
            <a:r>
              <a:rPr lang="en-US" baseline="0" dirty="0" smtClean="0"/>
              <a:t>Isotopes! </a:t>
            </a:r>
          </a:p>
        </p:txBody>
      </p:sp>
      <p:sp>
        <p:nvSpPr>
          <p:cNvPr id="4" name="Slide Number Placeholder 3"/>
          <p:cNvSpPr>
            <a:spLocks noGrp="1"/>
          </p:cNvSpPr>
          <p:nvPr>
            <p:ph type="sldNum" sz="quarter" idx="10"/>
          </p:nvPr>
        </p:nvSpPr>
        <p:spPr/>
        <p:txBody>
          <a:bodyPr/>
          <a:lstStyle/>
          <a:p>
            <a:fld id="{4F0D4309-4D90-3146-BACD-8746A828E1DB}" type="slidenum">
              <a:rPr lang="en-US" smtClean="0"/>
              <a:t>3</a:t>
            </a:fld>
            <a:endParaRPr lang="en-US"/>
          </a:p>
        </p:txBody>
      </p:sp>
    </p:spTree>
    <p:extLst>
      <p:ext uri="{BB962C8B-B14F-4D97-AF65-F5344CB8AC3E}">
        <p14:creationId xmlns:p14="http://schemas.microsoft.com/office/powerpoint/2010/main" val="244316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S PGothic" panose="020B0600070205080204" pitchFamily="34" charset="-128"/>
                <a:cs typeface="MS PGothic" pitchFamily="34" charset="-128"/>
              </a:rPr>
              <a:t>For</a:t>
            </a:r>
            <a:r>
              <a:rPr lang="en-US" sz="1200" kern="1200" baseline="0" dirty="0" smtClean="0">
                <a:solidFill>
                  <a:schemeClr val="tx1"/>
                </a:solidFill>
                <a:effectLst/>
                <a:latin typeface="+mn-lt"/>
                <a:ea typeface="MS PGothic" panose="020B0600070205080204" pitchFamily="34" charset="-128"/>
                <a:cs typeface="MS PGothic" pitchFamily="34" charset="-128"/>
              </a:rPr>
              <a:t> the most part, most of us ignore isotopes because they generally participate in reactions at the same rates. However, some processes will cause what we call “isotopic fractionation”. These processes are unique, and often leave behind a characteristic signature that we can track back to the source. To illustrate consider the following reaction: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S PGothic" panose="020B0600070205080204" pitchFamily="34" charset="-128"/>
              <a:cs typeface="MS PGothic" pitchFamily="34"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S PGothic" panose="020B0600070205080204" pitchFamily="34" charset="-128"/>
                <a:cs typeface="MS PGothic" pitchFamily="34" charset="-128"/>
              </a:rPr>
              <a:t>Some source material starts out a known amount of 56/54Fe ratio. But, a chemical process occurs that prefers 54Fe. So, after the reaction, the product is “enriched with 54Fe” and the ratio of 54/56 is smaller than it was originally.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S PGothic" panose="020B0600070205080204" pitchFamily="34" charset="-128"/>
              <a:cs typeface="MS PGothic" pitchFamily="34"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S PGothic" panose="020B0600070205080204" pitchFamily="34" charset="-128"/>
                <a:cs typeface="MS PGothic" pitchFamily="34" charset="-128"/>
              </a:rPr>
              <a:t>We can measure these changes with mass spectrometers, and if we know the isotopic signatures of a source, we can effectively “fingerprint” the sample to determine where it cam from.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S PGothic" panose="020B0600070205080204" pitchFamily="34" charset="-128"/>
              <a:cs typeface="MS PGothic" pitchFamily="34"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S PGothic" panose="020B0600070205080204" pitchFamily="34" charset="-128"/>
                <a:cs typeface="MS PGothic" pitchFamily="34" charset="-128"/>
              </a:rPr>
              <a:t>Because these variations in isotope abundances are small, we usually report these variations in what we call delta notation, where we normalize the measured isotopic ratio to that of a standard reference material and multiple by a thousand. This means that we’re talking about part-per-thousand or “</a:t>
            </a:r>
            <a:r>
              <a:rPr lang="en-US" sz="1200" kern="1200" dirty="0" err="1" smtClean="0">
                <a:solidFill>
                  <a:schemeClr val="tx1"/>
                </a:solidFill>
                <a:effectLst/>
                <a:latin typeface="+mn-lt"/>
                <a:ea typeface="MS PGothic" panose="020B0600070205080204" pitchFamily="34" charset="-128"/>
                <a:cs typeface="MS PGothic" pitchFamily="34" charset="-128"/>
              </a:rPr>
              <a:t>permil</a:t>
            </a:r>
            <a:r>
              <a:rPr lang="en-US" sz="1200" kern="1200" dirty="0" smtClean="0">
                <a:solidFill>
                  <a:schemeClr val="tx1"/>
                </a:solidFill>
                <a:effectLst/>
                <a:latin typeface="+mn-lt"/>
                <a:ea typeface="MS PGothic" panose="020B0600070205080204" pitchFamily="34" charset="-128"/>
                <a:cs typeface="MS PGothic" pitchFamily="34" charset="-128"/>
              </a:rPr>
              <a:t>” variations in isotopic abundances.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S PGothic" panose="020B0600070205080204" pitchFamily="34" charset="-128"/>
              <a:cs typeface="MS PGothic" pitchFamily="34" charset="-128"/>
            </a:endParaRPr>
          </a:p>
          <a:p>
            <a:endParaRPr lang="en-US" dirty="0"/>
          </a:p>
        </p:txBody>
      </p:sp>
      <p:sp>
        <p:nvSpPr>
          <p:cNvPr id="4" name="Slide Number Placeholder 3"/>
          <p:cNvSpPr>
            <a:spLocks noGrp="1"/>
          </p:cNvSpPr>
          <p:nvPr>
            <p:ph type="sldNum" sz="quarter" idx="10"/>
          </p:nvPr>
        </p:nvSpPr>
        <p:spPr/>
        <p:txBody>
          <a:bodyPr/>
          <a:lstStyle/>
          <a:p>
            <a:fld id="{4F0D4309-4D90-3146-BACD-8746A828E1DB}" type="slidenum">
              <a:rPr lang="en-US" smtClean="0"/>
              <a:t>4</a:t>
            </a:fld>
            <a:endParaRPr lang="en-US"/>
          </a:p>
        </p:txBody>
      </p:sp>
    </p:spTree>
    <p:extLst>
      <p:ext uri="{BB962C8B-B14F-4D97-AF65-F5344CB8AC3E}">
        <p14:creationId xmlns:p14="http://schemas.microsoft.com/office/powerpoint/2010/main" val="4190126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have been many studies that have looked at Fe isotopic values, but they have failed to give good spatial and temporal coverage. So, in this study, I proposed using a different kind of sediment to trace Fe though time. </a:t>
            </a:r>
          </a:p>
          <a:p>
            <a:endParaRPr lang="en-US" baseline="0" dirty="0" smtClean="0"/>
          </a:p>
          <a:p>
            <a:r>
              <a:rPr lang="en-US" baseline="0" dirty="0" smtClean="0"/>
              <a:t>Pelagic clays, the brown portion of this global map, cover ~50% of the seafloor and have records that can go back to 100Ma. Our three core sites are highlighted by the large star. If we can capitalize on these clays, it could be instrumental to reconstructing sources of Fe to ocean. </a:t>
            </a:r>
          </a:p>
          <a:p>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4F0D4309-4D90-3146-BACD-8746A828E1DB}" type="slidenum">
              <a:rPr lang="en-US" smtClean="0"/>
              <a:t>5</a:t>
            </a:fld>
            <a:endParaRPr lang="en-US"/>
          </a:p>
        </p:txBody>
      </p:sp>
    </p:spTree>
    <p:extLst>
      <p:ext uri="{BB962C8B-B14F-4D97-AF65-F5344CB8AC3E}">
        <p14:creationId xmlns:p14="http://schemas.microsoft.com/office/powerpoint/2010/main" val="401153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I mentioned, these clays cover a significant portion of the seafloor. They can also be substantially enriched in Fe. </a:t>
            </a:r>
          </a:p>
          <a:p>
            <a:endParaRPr lang="en-US" baseline="0" dirty="0" smtClean="0"/>
          </a:p>
          <a:p>
            <a:r>
              <a:rPr lang="en-US" baseline="0" dirty="0" smtClean="0"/>
              <a:t>However, despite their potential, these clays haven’t been exploited for two reasons </a:t>
            </a:r>
          </a:p>
          <a:p>
            <a:endParaRPr lang="en-US" baseline="0" dirty="0" smtClean="0"/>
          </a:p>
          <a:p>
            <a:r>
              <a:rPr lang="en-US" baseline="0" dirty="0" smtClean="0"/>
              <a:t>1. They are made up of 6 components, but only the Fe-</a:t>
            </a:r>
            <a:r>
              <a:rPr lang="en-US" baseline="0" dirty="0" err="1" smtClean="0"/>
              <a:t>Mn</a:t>
            </a:r>
            <a:r>
              <a:rPr lang="en-US" baseline="0" dirty="0" smtClean="0"/>
              <a:t> contains the isotopic signatures that we need. That means we have to develop a separation technique. </a:t>
            </a:r>
          </a:p>
          <a:p>
            <a:endParaRPr lang="en-US" baseline="0" dirty="0" smtClean="0"/>
          </a:p>
          <a:p>
            <a:r>
              <a:rPr lang="en-US" baseline="0" dirty="0" smtClean="0"/>
              <a:t>2. They have different sedimentation dates so they are very difficult to date accurately. (It’s very difficult to reconstruct sources of Fe if you don’t know when the change was occurring!)   </a:t>
            </a:r>
            <a:endParaRPr lang="en-US" dirty="0"/>
          </a:p>
        </p:txBody>
      </p:sp>
      <p:sp>
        <p:nvSpPr>
          <p:cNvPr id="4" name="Slide Number Placeholder 3"/>
          <p:cNvSpPr>
            <a:spLocks noGrp="1"/>
          </p:cNvSpPr>
          <p:nvPr>
            <p:ph type="sldNum" sz="quarter" idx="10"/>
          </p:nvPr>
        </p:nvSpPr>
        <p:spPr/>
        <p:txBody>
          <a:bodyPr/>
          <a:lstStyle/>
          <a:p>
            <a:fld id="{4F0D4309-4D90-3146-BACD-8746A828E1DB}" type="slidenum">
              <a:rPr lang="en-US" smtClean="0"/>
              <a:t>6</a:t>
            </a:fld>
            <a:endParaRPr lang="en-US"/>
          </a:p>
        </p:txBody>
      </p:sp>
    </p:spTree>
    <p:extLst>
      <p:ext uri="{BB962C8B-B14F-4D97-AF65-F5344CB8AC3E}">
        <p14:creationId xmlns:p14="http://schemas.microsoft.com/office/powerpoint/2010/main" val="4101408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are the Fe isotopic results! </a:t>
            </a:r>
          </a:p>
          <a:p>
            <a:endParaRPr lang="en-US" dirty="0" smtClean="0"/>
          </a:p>
          <a:p>
            <a:r>
              <a:rPr lang="en-US" dirty="0" smtClean="0"/>
              <a:t>On</a:t>
            </a:r>
            <a:r>
              <a:rPr lang="en-US" baseline="0" dirty="0" smtClean="0"/>
              <a:t> the x-axis we use the Co age model to estimate age. Like I mentioned, the </a:t>
            </a:r>
            <a:r>
              <a:rPr lang="en-US" baseline="0" dirty="0" err="1" smtClean="0"/>
              <a:t>Os</a:t>
            </a:r>
            <a:r>
              <a:rPr lang="en-US" baseline="0" dirty="0" smtClean="0"/>
              <a:t> age model isn’t quite ready to be used since we need more samples. But, once that model is created, we will use that </a:t>
            </a:r>
          </a:p>
          <a:p>
            <a:endParaRPr lang="en-US" baseline="0" dirty="0" smtClean="0"/>
          </a:p>
          <a:p>
            <a:r>
              <a:rPr lang="en-US" baseline="0" dirty="0" smtClean="0"/>
              <a:t>On the y-axis we have the Fe isotopic values and the end members of the three sources of Fe (hydrothermal, mineral, sediment) </a:t>
            </a:r>
          </a:p>
          <a:p>
            <a:endParaRPr lang="en-US" baseline="0" dirty="0" smtClean="0"/>
          </a:p>
          <a:p>
            <a:r>
              <a:rPr lang="en-US" baseline="0" dirty="0" smtClean="0"/>
              <a:t>The black data shows another study of a different sedimentary type (Fe-</a:t>
            </a:r>
            <a:r>
              <a:rPr lang="en-US" baseline="0" dirty="0" err="1" smtClean="0"/>
              <a:t>Mn</a:t>
            </a:r>
            <a:r>
              <a:rPr lang="en-US" baseline="0" dirty="0" smtClean="0"/>
              <a:t> nodule) that returns similar Fe isotopes to our data</a:t>
            </a:r>
          </a:p>
          <a:p>
            <a:endParaRPr lang="en-US" baseline="0" dirty="0" smtClean="0"/>
          </a:p>
          <a:p>
            <a:r>
              <a:rPr lang="en-US" baseline="0" dirty="0" smtClean="0"/>
              <a:t>We see 4 major changes over time. Although I don’t have enough data to make concrete statements about these areas, I do have a couple of hypotheses. Here, I’ve added what some of the sources may have been primarily comprised of. Again, these are all qualitative </a:t>
            </a:r>
            <a:r>
              <a:rPr lang="en-US" baseline="0" dirty="0" err="1" smtClean="0"/>
              <a:t>hyphteses</a:t>
            </a:r>
            <a:r>
              <a:rPr lang="en-US" baseline="0" dirty="0" smtClean="0"/>
              <a:t>. </a:t>
            </a:r>
          </a:p>
        </p:txBody>
      </p:sp>
      <p:sp>
        <p:nvSpPr>
          <p:cNvPr id="4" name="Slide Number Placeholder 3"/>
          <p:cNvSpPr>
            <a:spLocks noGrp="1"/>
          </p:cNvSpPr>
          <p:nvPr>
            <p:ph type="sldNum" sz="quarter" idx="10"/>
          </p:nvPr>
        </p:nvSpPr>
        <p:spPr/>
        <p:txBody>
          <a:bodyPr/>
          <a:lstStyle/>
          <a:p>
            <a:fld id="{4F0D4309-4D90-3146-BACD-8746A828E1DB}" type="slidenum">
              <a:rPr lang="en-US" smtClean="0"/>
              <a:t>7</a:t>
            </a:fld>
            <a:endParaRPr lang="en-US"/>
          </a:p>
        </p:txBody>
      </p:sp>
    </p:spTree>
    <p:extLst>
      <p:ext uri="{BB962C8B-B14F-4D97-AF65-F5344CB8AC3E}">
        <p14:creationId xmlns:p14="http://schemas.microsoft.com/office/powerpoint/2010/main" val="1515546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hypotheses may align with some events in the</a:t>
            </a:r>
            <a:r>
              <a:rPr lang="en-US" baseline="0" dirty="0" smtClean="0"/>
              <a:t> geological events  </a:t>
            </a:r>
          </a:p>
          <a:p>
            <a:endParaRPr lang="en-US" baseline="0" dirty="0" smtClean="0"/>
          </a:p>
          <a:p>
            <a:r>
              <a:rPr lang="en-US" baseline="0" dirty="0" smtClean="0"/>
              <a:t>Talk about each of them </a:t>
            </a:r>
          </a:p>
          <a:p>
            <a:endParaRPr lang="en-US" baseline="0" dirty="0" smtClean="0"/>
          </a:p>
          <a:p>
            <a:r>
              <a:rPr lang="en-US" baseline="0" dirty="0" smtClean="0"/>
              <a:t>LIPS may be easy to see, because they could be recorded in the </a:t>
            </a:r>
            <a:r>
              <a:rPr lang="en-US" baseline="0" dirty="0" err="1" smtClean="0"/>
              <a:t>Os</a:t>
            </a:r>
            <a:r>
              <a:rPr lang="en-US" baseline="0" dirty="0" smtClean="0"/>
              <a:t> record </a:t>
            </a:r>
          </a:p>
          <a:p>
            <a:endParaRPr lang="en-US" baseline="0" dirty="0" smtClean="0"/>
          </a:p>
          <a:p>
            <a:r>
              <a:rPr lang="en-US" baseline="0" dirty="0" smtClean="0"/>
              <a:t>However, before taking any of these ideas and really diving in, there is a little more work to be done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0D4309-4D90-3146-BACD-8746A828E1DB}" type="slidenum">
              <a:rPr lang="en-US" smtClean="0"/>
              <a:t>8</a:t>
            </a:fld>
            <a:endParaRPr lang="en-US"/>
          </a:p>
        </p:txBody>
      </p:sp>
    </p:spTree>
    <p:extLst>
      <p:ext uri="{BB962C8B-B14F-4D97-AF65-F5344CB8AC3E}">
        <p14:creationId xmlns:p14="http://schemas.microsoft.com/office/powerpoint/2010/main" val="967084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0D4309-4D90-3146-BACD-8746A828E1DB}" type="slidenum">
              <a:rPr lang="en-US" smtClean="0"/>
              <a:t>9</a:t>
            </a:fld>
            <a:endParaRPr lang="en-US"/>
          </a:p>
        </p:txBody>
      </p:sp>
    </p:spTree>
    <p:extLst>
      <p:ext uri="{BB962C8B-B14F-4D97-AF65-F5344CB8AC3E}">
        <p14:creationId xmlns:p14="http://schemas.microsoft.com/office/powerpoint/2010/main" val="2511285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6162B2-92B1-1E4E-8C70-A35C3A7B2F18}"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254941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162B2-92B1-1E4E-8C70-A35C3A7B2F18}"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41644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162B2-92B1-1E4E-8C70-A35C3A7B2F18}"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286032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162B2-92B1-1E4E-8C70-A35C3A7B2F18}"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3272350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6162B2-92B1-1E4E-8C70-A35C3A7B2F18}" type="datetimeFigureOut">
              <a:rPr lang="en-US" smtClean="0"/>
              <a:t>3/28/18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128979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162B2-92B1-1E4E-8C70-A35C3A7B2F18}"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295804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162B2-92B1-1E4E-8C70-A35C3A7B2F18}" type="datetimeFigureOut">
              <a:rPr lang="en-US" smtClean="0"/>
              <a:t>3/28/18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126599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6162B2-92B1-1E4E-8C70-A35C3A7B2F18}" type="datetimeFigureOut">
              <a:rPr lang="en-US" smtClean="0"/>
              <a:t>3/28/18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121504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162B2-92B1-1E4E-8C70-A35C3A7B2F18}" type="datetimeFigureOut">
              <a:rPr lang="en-US" smtClean="0"/>
              <a:t>3/28/18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31239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162B2-92B1-1E4E-8C70-A35C3A7B2F18}"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1011141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162B2-92B1-1E4E-8C70-A35C3A7B2F18}" type="datetimeFigureOut">
              <a:rPr lang="en-US" smtClean="0"/>
              <a:t>3/28/18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B8C87-5DF4-D546-BC14-10FDFD2036F0}" type="slidenum">
              <a:rPr lang="en-US" smtClean="0"/>
              <a:t>‹#›</a:t>
            </a:fld>
            <a:endParaRPr lang="en-US"/>
          </a:p>
        </p:txBody>
      </p:sp>
    </p:spTree>
    <p:extLst>
      <p:ext uri="{BB962C8B-B14F-4D97-AF65-F5344CB8AC3E}">
        <p14:creationId xmlns:p14="http://schemas.microsoft.com/office/powerpoint/2010/main" val="18232741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6162B2-92B1-1E4E-8C70-A35C3A7B2F18}" type="datetimeFigureOut">
              <a:rPr lang="en-US" smtClean="0"/>
              <a:t>3/28/18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B8C87-5DF4-D546-BC14-10FDFD2036F0}" type="slidenum">
              <a:rPr lang="en-US" smtClean="0"/>
              <a:t>‹#›</a:t>
            </a:fld>
            <a:endParaRPr lang="en-US"/>
          </a:p>
        </p:txBody>
      </p:sp>
    </p:spTree>
    <p:extLst>
      <p:ext uri="{BB962C8B-B14F-4D97-AF65-F5344CB8AC3E}">
        <p14:creationId xmlns:p14="http://schemas.microsoft.com/office/powerpoint/2010/main" val="316340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microsoft.com/office/2007/relationships/hdphoto" Target="../media/hdphoto1.wdp"/><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microsoft.com/office/2007/relationships/hdphoto" Target="../media/hdphoto2.wdp"/><Relationship Id="rId6"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e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g"/><Relationship Id="rId9" Type="http://schemas.openxmlformats.org/officeDocument/2006/relationships/image" Target="../media/image21.jpg"/><Relationship Id="rId10" Type="http://schemas.openxmlformats.org/officeDocument/2006/relationships/image" Target="../media/image22.png"/><Relationship Id="rId11"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785" y="479261"/>
            <a:ext cx="8297839" cy="1900075"/>
          </a:xfrm>
        </p:spPr>
        <p:txBody>
          <a:bodyPr>
            <a:normAutofit fontScale="90000"/>
          </a:bodyPr>
          <a:lstStyle/>
          <a:p>
            <a:r>
              <a:rPr lang="en-US" b="1" dirty="0" smtClean="0">
                <a:solidFill>
                  <a:srgbClr val="357DB4"/>
                </a:solidFill>
                <a:latin typeface="Helvetica" panose="020B0604020202020204" pitchFamily="34" charset="0"/>
                <a:cs typeface="Helvetica" panose="020B0604020202020204" pitchFamily="34" charset="0"/>
              </a:rPr>
              <a:t>More Clear than Mud: Using </a:t>
            </a:r>
            <a:r>
              <a:rPr lang="en-US" b="1" dirty="0" err="1" smtClean="0">
                <a:solidFill>
                  <a:srgbClr val="357DB4"/>
                </a:solidFill>
                <a:latin typeface="Helvetica" panose="020B0604020202020204" pitchFamily="34" charset="0"/>
                <a:cs typeface="Helvetica" panose="020B0604020202020204" pitchFamily="34" charset="0"/>
              </a:rPr>
              <a:t>Os</a:t>
            </a:r>
            <a:r>
              <a:rPr lang="en-US" b="1" dirty="0" smtClean="0">
                <a:solidFill>
                  <a:srgbClr val="357DB4"/>
                </a:solidFill>
                <a:latin typeface="Helvetica" panose="020B0604020202020204" pitchFamily="34" charset="0"/>
                <a:cs typeface="Helvetica" panose="020B0604020202020204" pitchFamily="34" charset="0"/>
              </a:rPr>
              <a:t> to Unravel Sources of Fe to Seawater through the Cenozoic </a:t>
            </a:r>
            <a:endParaRPr lang="en-US" b="1" dirty="0">
              <a:solidFill>
                <a:srgbClr val="357DB4"/>
              </a:solidFill>
              <a:latin typeface="Helvetica" panose="020B0604020202020204" pitchFamily="34" charset="0"/>
              <a:cs typeface="Helvetica" panose="020B0604020202020204" pitchFamily="34" charset="0"/>
            </a:endParaRPr>
          </a:p>
        </p:txBody>
      </p:sp>
      <p:sp>
        <p:nvSpPr>
          <p:cNvPr id="3" name="Subtitle 2"/>
          <p:cNvSpPr>
            <a:spLocks noGrp="1"/>
          </p:cNvSpPr>
          <p:nvPr>
            <p:ph type="subTitle" idx="1"/>
          </p:nvPr>
        </p:nvSpPr>
        <p:spPr>
          <a:xfrm>
            <a:off x="0" y="2561998"/>
            <a:ext cx="9144000" cy="2080255"/>
          </a:xfrm>
        </p:spPr>
        <p:txBody>
          <a:bodyPr>
            <a:normAutofit/>
          </a:bodyPr>
          <a:lstStyle/>
          <a:p>
            <a:r>
              <a:rPr lang="en-US" sz="1800" dirty="0" smtClean="0">
                <a:solidFill>
                  <a:schemeClr val="tx2">
                    <a:lumMod val="50000"/>
                  </a:schemeClr>
                </a:solidFill>
                <a:latin typeface="Georgia" panose="02040502050405020303" pitchFamily="18" charset="0"/>
                <a:cs typeface="Garamond"/>
              </a:rPr>
              <a:t>Logan </a:t>
            </a:r>
            <a:r>
              <a:rPr lang="en-US" sz="1800" dirty="0" smtClean="0">
                <a:solidFill>
                  <a:schemeClr val="tx2">
                    <a:lumMod val="50000"/>
                  </a:schemeClr>
                </a:solidFill>
                <a:latin typeface="Georgia" panose="02040502050405020303" pitchFamily="18" charset="0"/>
                <a:cs typeface="Garamond"/>
              </a:rPr>
              <a:t>Tegler</a:t>
            </a:r>
            <a:r>
              <a:rPr lang="en-US" sz="1800" baseline="30000" dirty="0" smtClean="0">
                <a:solidFill>
                  <a:schemeClr val="tx2">
                    <a:lumMod val="50000"/>
                  </a:schemeClr>
                </a:solidFill>
                <a:latin typeface="Georgia" panose="02040502050405020303" pitchFamily="18" charset="0"/>
                <a:cs typeface="Garamond"/>
              </a:rPr>
              <a:t>1,2, 3</a:t>
            </a:r>
            <a:endParaRPr lang="en-US" sz="1800" dirty="0" smtClean="0">
              <a:solidFill>
                <a:schemeClr val="tx2">
                  <a:lumMod val="50000"/>
                </a:schemeClr>
              </a:solidFill>
              <a:latin typeface="Georgia" panose="02040502050405020303" pitchFamily="18" charset="0"/>
              <a:cs typeface="Garamond"/>
            </a:endParaRPr>
          </a:p>
          <a:p>
            <a:pPr>
              <a:spcBef>
                <a:spcPts val="408"/>
              </a:spcBef>
            </a:pPr>
            <a:r>
              <a:rPr lang="en-US" sz="1800" dirty="0" smtClean="0">
                <a:solidFill>
                  <a:schemeClr val="tx2">
                    <a:lumMod val="50000"/>
                  </a:schemeClr>
                </a:solidFill>
                <a:latin typeface="Georgia" panose="02040502050405020303" pitchFamily="18" charset="0"/>
                <a:cs typeface="Garamond"/>
              </a:rPr>
              <a:t>Arizona NASA Space Grant Symposium </a:t>
            </a:r>
            <a:endParaRPr lang="en-US" sz="1800" dirty="0" smtClean="0">
              <a:solidFill>
                <a:schemeClr val="tx2">
                  <a:lumMod val="50000"/>
                </a:schemeClr>
              </a:solidFill>
              <a:latin typeface="Georgia" panose="02040502050405020303" pitchFamily="18" charset="0"/>
              <a:cs typeface="Garamond"/>
            </a:endParaRPr>
          </a:p>
          <a:p>
            <a:pPr>
              <a:spcBef>
                <a:spcPts val="408"/>
              </a:spcBef>
            </a:pPr>
            <a:r>
              <a:rPr lang="en-US" sz="1800" dirty="0" smtClean="0">
                <a:solidFill>
                  <a:schemeClr val="tx2">
                    <a:lumMod val="50000"/>
                  </a:schemeClr>
                </a:solidFill>
                <a:latin typeface="Georgia" panose="02040502050405020303" pitchFamily="18" charset="0"/>
                <a:cs typeface="Garamond"/>
              </a:rPr>
              <a:t>2017-2018</a:t>
            </a:r>
            <a:endParaRPr lang="en-US" sz="1800" dirty="0" smtClean="0">
              <a:solidFill>
                <a:schemeClr val="tx2">
                  <a:lumMod val="50000"/>
                </a:schemeClr>
              </a:solidFill>
              <a:latin typeface="Georgia" panose="02040502050405020303" pitchFamily="18" charset="0"/>
              <a:cs typeface="Garamond"/>
            </a:endParaRPr>
          </a:p>
          <a:p>
            <a:pPr>
              <a:spcBef>
                <a:spcPts val="2000"/>
              </a:spcBef>
            </a:pPr>
            <a:r>
              <a:rPr lang="en-US" sz="1800" dirty="0" smtClean="0">
                <a:solidFill>
                  <a:schemeClr val="tx2">
                    <a:lumMod val="50000"/>
                  </a:schemeClr>
                </a:solidFill>
                <a:latin typeface="Georgia" panose="02040502050405020303" pitchFamily="18" charset="0"/>
                <a:cs typeface="Garamond"/>
              </a:rPr>
              <a:t>Mentors: </a:t>
            </a:r>
          </a:p>
          <a:p>
            <a:r>
              <a:rPr lang="en-US" sz="1800" dirty="0" smtClean="0">
                <a:solidFill>
                  <a:schemeClr val="tx2">
                    <a:lumMod val="50000"/>
                  </a:schemeClr>
                </a:solidFill>
                <a:latin typeface="Georgia" panose="02040502050405020303" pitchFamily="18" charset="0"/>
                <a:cs typeface="Garamond"/>
              </a:rPr>
              <a:t>Dr. Ariel Anbar</a:t>
            </a:r>
            <a:r>
              <a:rPr lang="en-US" sz="1800" baseline="30000" dirty="0" smtClean="0">
                <a:solidFill>
                  <a:schemeClr val="tx2">
                    <a:lumMod val="50000"/>
                  </a:schemeClr>
                </a:solidFill>
                <a:latin typeface="Georgia" panose="02040502050405020303" pitchFamily="18" charset="0"/>
                <a:cs typeface="Garamond"/>
              </a:rPr>
              <a:t>1,2</a:t>
            </a:r>
            <a:r>
              <a:rPr lang="en-US" sz="1800" dirty="0" smtClean="0">
                <a:solidFill>
                  <a:schemeClr val="tx2">
                    <a:lumMod val="50000"/>
                  </a:schemeClr>
                </a:solidFill>
                <a:latin typeface="Georgia" panose="02040502050405020303" pitchFamily="18" charset="0"/>
                <a:cs typeface="Garamond"/>
              </a:rPr>
              <a:t>, Dr. Stephen Romaniello</a:t>
            </a:r>
            <a:r>
              <a:rPr lang="en-US" sz="1800" baseline="30000" dirty="0" smtClean="0">
                <a:solidFill>
                  <a:schemeClr val="tx2">
                    <a:lumMod val="50000"/>
                  </a:schemeClr>
                </a:solidFill>
                <a:latin typeface="Georgia" panose="02040502050405020303" pitchFamily="18" charset="0"/>
                <a:cs typeface="Garamond"/>
              </a:rPr>
              <a:t>1</a:t>
            </a:r>
            <a:r>
              <a:rPr lang="en-US" sz="1800" dirty="0" smtClean="0">
                <a:solidFill>
                  <a:schemeClr val="tx2">
                    <a:lumMod val="50000"/>
                  </a:schemeClr>
                </a:solidFill>
                <a:latin typeface="Georgia" panose="02040502050405020303" pitchFamily="18" charset="0"/>
                <a:cs typeface="Garamond"/>
              </a:rPr>
              <a:t>,</a:t>
            </a:r>
            <a:r>
              <a:rPr lang="en-US" sz="1800" dirty="0" smtClean="0">
                <a:solidFill>
                  <a:schemeClr val="tx2">
                    <a:lumMod val="50000"/>
                  </a:schemeClr>
                </a:solidFill>
                <a:latin typeface="Georgia" panose="02040502050405020303" pitchFamily="18" charset="0"/>
                <a:cs typeface="Garamond"/>
              </a:rPr>
              <a:t> </a:t>
            </a:r>
            <a:r>
              <a:rPr lang="en-US" sz="1800" dirty="0" smtClean="0">
                <a:solidFill>
                  <a:schemeClr val="tx2">
                    <a:lumMod val="50000"/>
                  </a:schemeClr>
                </a:solidFill>
                <a:latin typeface="Georgia" panose="02040502050405020303" pitchFamily="18" charset="0"/>
                <a:cs typeface="Garamond"/>
              </a:rPr>
              <a:t>Dr. Tristan Horner</a:t>
            </a:r>
            <a:r>
              <a:rPr lang="en-US" sz="1800" baseline="30000" dirty="0" smtClean="0">
                <a:solidFill>
                  <a:schemeClr val="tx2">
                    <a:lumMod val="50000"/>
                  </a:schemeClr>
                </a:solidFill>
                <a:latin typeface="Georgia" panose="02040502050405020303" pitchFamily="18" charset="0"/>
                <a:cs typeface="Garamond"/>
              </a:rPr>
              <a:t>3</a:t>
            </a:r>
            <a:r>
              <a:rPr lang="en-US" sz="1800" dirty="0" smtClean="0">
                <a:solidFill>
                  <a:schemeClr val="tx2">
                    <a:lumMod val="50000"/>
                  </a:schemeClr>
                </a:solidFill>
                <a:latin typeface="Georgia" panose="02040502050405020303" pitchFamily="18" charset="0"/>
                <a:cs typeface="Garamond"/>
              </a:rPr>
              <a:t> and Dr. Ann Dunlea</a:t>
            </a:r>
            <a:r>
              <a:rPr lang="en-US" sz="1800" baseline="30000" dirty="0" smtClean="0">
                <a:solidFill>
                  <a:schemeClr val="tx2">
                    <a:lumMod val="50000"/>
                  </a:schemeClr>
                </a:solidFill>
                <a:latin typeface="Georgia" panose="02040502050405020303" pitchFamily="18" charset="0"/>
                <a:cs typeface="Garamond"/>
              </a:rPr>
              <a:t>3</a:t>
            </a:r>
            <a:r>
              <a:rPr lang="en-US" sz="1800" dirty="0" smtClean="0">
                <a:solidFill>
                  <a:schemeClr val="tx2">
                    <a:lumMod val="50000"/>
                  </a:schemeClr>
                </a:solidFill>
                <a:latin typeface="Georgia" panose="02040502050405020303" pitchFamily="18" charset="0"/>
                <a:cs typeface="Garamond"/>
              </a:rPr>
              <a:t>  </a:t>
            </a:r>
          </a:p>
          <a:p>
            <a:endParaRPr lang="en-US" dirty="0"/>
          </a:p>
        </p:txBody>
      </p:sp>
      <p:pic>
        <p:nvPicPr>
          <p:cNvPr id="5" name="Picture 4" descr="asu-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14" y="5149896"/>
            <a:ext cx="2629845" cy="1097280"/>
          </a:xfrm>
          <a:prstGeom prst="rect">
            <a:avLst/>
          </a:prstGeom>
        </p:spPr>
      </p:pic>
      <p:grpSp>
        <p:nvGrpSpPr>
          <p:cNvPr id="7" name="Group 6"/>
          <p:cNvGrpSpPr>
            <a:grpSpLocks noChangeAspect="1"/>
          </p:cNvGrpSpPr>
          <p:nvPr/>
        </p:nvGrpSpPr>
        <p:grpSpPr>
          <a:xfrm>
            <a:off x="5930351" y="5056134"/>
            <a:ext cx="2235405" cy="1234440"/>
            <a:chOff x="3268310" y="4774897"/>
            <a:chExt cx="2139190" cy="1181309"/>
          </a:xfrm>
        </p:grpSpPr>
        <p:pic>
          <p:nvPicPr>
            <p:cNvPr id="4" name="Picture 3" descr="logo-nirvan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310" y="4774897"/>
              <a:ext cx="2139190" cy="1181309"/>
            </a:xfrm>
            <a:prstGeom prst="rect">
              <a:avLst/>
            </a:prstGeom>
          </p:spPr>
        </p:pic>
        <p:pic>
          <p:nvPicPr>
            <p:cNvPr id="6" name="Picture 5" descr="WHOI Full logo .jpg"/>
            <p:cNvPicPr>
              <a:picLocks noChangeAspect="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198297" y="4953176"/>
              <a:ext cx="1144541" cy="318595"/>
            </a:xfrm>
            <a:prstGeom prst="rect">
              <a:avLst/>
            </a:prstGeom>
          </p:spPr>
        </p:pic>
      </p:grpSp>
      <p:pic>
        <p:nvPicPr>
          <p:cNvPr id="8" name="Picture 7"/>
          <p:cNvPicPr>
            <a:picLocks noChangeAspect="1"/>
          </p:cNvPicPr>
          <p:nvPr/>
        </p:nvPicPr>
        <p:blipFill>
          <a:blip r:embed="rId7"/>
          <a:stretch>
            <a:fillRect/>
          </a:stretch>
        </p:blipFill>
        <p:spPr>
          <a:xfrm>
            <a:off x="3964615" y="4978879"/>
            <a:ext cx="1331650" cy="1371600"/>
          </a:xfrm>
          <a:prstGeom prst="rect">
            <a:avLst/>
          </a:prstGeom>
        </p:spPr>
      </p:pic>
    </p:spTree>
    <p:extLst>
      <p:ext uri="{BB962C8B-B14F-4D97-AF65-F5344CB8AC3E}">
        <p14:creationId xmlns:p14="http://schemas.microsoft.com/office/powerpoint/2010/main" val="26004310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3786"/>
            <a:ext cx="8229600" cy="1143000"/>
          </a:xfrm>
        </p:spPr>
        <p:txBody>
          <a:bodyPr>
            <a:normAutofit fontScale="90000"/>
          </a:bodyPr>
          <a:lstStyle/>
          <a:p>
            <a:r>
              <a:rPr lang="en-US" b="1" dirty="0" smtClean="0">
                <a:solidFill>
                  <a:srgbClr val="357DB4"/>
                </a:solidFill>
                <a:latin typeface="Helvetica" panose="020B0604020202020204" pitchFamily="34" charset="0"/>
                <a:cs typeface="Helvetica" panose="020B0604020202020204" pitchFamily="34" charset="0"/>
              </a:rPr>
              <a:t>Primary Productivity and Fe Limitation </a:t>
            </a:r>
            <a:endParaRPr lang="en-US" b="1" dirty="0">
              <a:solidFill>
                <a:srgbClr val="357DB4"/>
              </a:solidFill>
              <a:latin typeface="Helvetica" panose="020B0604020202020204" pitchFamily="34" charset="0"/>
              <a:cs typeface="Helvetica" panose="020B0604020202020204" pitchFamily="34" charset="0"/>
            </a:endParaRPr>
          </a:p>
        </p:txBody>
      </p:sp>
      <p:sp>
        <p:nvSpPr>
          <p:cNvPr id="6" name="TextBox 5"/>
          <p:cNvSpPr txBox="1"/>
          <p:nvPr/>
        </p:nvSpPr>
        <p:spPr>
          <a:xfrm>
            <a:off x="6127845" y="2129754"/>
            <a:ext cx="2770496" cy="3888244"/>
          </a:xfrm>
          <a:prstGeom prst="rect">
            <a:avLst/>
          </a:prstGeom>
          <a:noFill/>
        </p:spPr>
        <p:txBody>
          <a:bodyPr wrap="square" rtlCol="0">
            <a:spAutoFit/>
          </a:bodyPr>
          <a:lstStyle/>
          <a:p>
            <a:pPr marL="285750" indent="-285750">
              <a:spcAft>
                <a:spcPts val="1000"/>
              </a:spcAft>
              <a:buFont typeface="Arial"/>
              <a:buChar char="•"/>
            </a:pPr>
            <a:r>
              <a:rPr lang="en-US" dirty="0" smtClean="0">
                <a:latin typeface="Georgia" panose="02040502050405020303" pitchFamily="18" charset="0"/>
                <a:cs typeface="Helvetica"/>
              </a:rPr>
              <a:t>Phytoplankton draws down a considerable amount of atmospheric CO</a:t>
            </a:r>
            <a:r>
              <a:rPr lang="en-US" baseline="-25000" dirty="0" smtClean="0">
                <a:latin typeface="Georgia" panose="02040502050405020303" pitchFamily="18" charset="0"/>
                <a:cs typeface="Helvetica"/>
              </a:rPr>
              <a:t>2 </a:t>
            </a:r>
            <a:r>
              <a:rPr lang="en-US" dirty="0" smtClean="0">
                <a:latin typeface="Georgia" panose="02040502050405020303" pitchFamily="18" charset="0"/>
                <a:cs typeface="Helvetica"/>
              </a:rPr>
              <a:t>and plays a role in modulating climate</a:t>
            </a:r>
            <a:endParaRPr lang="en-US" baseline="-25000" dirty="0" smtClean="0">
              <a:latin typeface="Georgia" panose="02040502050405020303" pitchFamily="18" charset="0"/>
              <a:cs typeface="Helvetica"/>
            </a:endParaRPr>
          </a:p>
          <a:p>
            <a:pPr marL="285750" indent="-285750">
              <a:spcAft>
                <a:spcPts val="1000"/>
              </a:spcAft>
              <a:buFont typeface="Arial"/>
              <a:buChar char="•"/>
            </a:pPr>
            <a:r>
              <a:rPr lang="en-US" dirty="0" smtClean="0">
                <a:latin typeface="Georgia" panose="02040502050405020303" pitchFamily="18" charset="0"/>
                <a:cs typeface="Helvetica"/>
              </a:rPr>
              <a:t>However, primary productivity is limited by Fe bioavailability  in high-nutrient low-chlorophyll (HPLC) regions   </a:t>
            </a:r>
          </a:p>
          <a:p>
            <a:pPr marL="285750" indent="-285750">
              <a:buFont typeface="Arial"/>
              <a:buChar char="•"/>
            </a:pPr>
            <a:endParaRPr lang="en-US" sz="1400" dirty="0">
              <a:latin typeface="Georgia" panose="02040502050405020303" pitchFamily="18" charset="0"/>
            </a:endParaRPr>
          </a:p>
        </p:txBody>
      </p:sp>
      <p:pic>
        <p:nvPicPr>
          <p:cNvPr id="8"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03" y="2115403"/>
            <a:ext cx="5710751" cy="36988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731603" y="6448778"/>
            <a:ext cx="2281394" cy="246221"/>
          </a:xfrm>
          <a:prstGeom prst="rect">
            <a:avLst/>
          </a:prstGeom>
          <a:noFill/>
        </p:spPr>
        <p:txBody>
          <a:bodyPr wrap="none" rtlCol="0">
            <a:spAutoFit/>
          </a:bodyPr>
          <a:lstStyle/>
          <a:p>
            <a:r>
              <a:rPr lang="en-US" sz="1000" dirty="0" smtClean="0">
                <a:latin typeface="Helvetica" panose="020B0604020202020204" pitchFamily="34" charset="0"/>
                <a:cs typeface="Helvetica" panose="020B0604020202020204" pitchFamily="34" charset="0"/>
              </a:rPr>
              <a:t>(Li </a:t>
            </a:r>
            <a:r>
              <a:rPr lang="en-US" sz="1000" dirty="0">
                <a:latin typeface="Helvetica" panose="020B0604020202020204" pitchFamily="34" charset="0"/>
                <a:cs typeface="Helvetica" panose="020B0604020202020204" pitchFamily="34" charset="0"/>
              </a:rPr>
              <a:t>et al. </a:t>
            </a:r>
            <a:r>
              <a:rPr lang="en-US" sz="1000" dirty="0" smtClean="0">
                <a:latin typeface="Helvetica" panose="020B0604020202020204" pitchFamily="34" charset="0"/>
                <a:cs typeface="Helvetica" panose="020B0604020202020204" pitchFamily="34" charset="0"/>
              </a:rPr>
              <a:t>2015; </a:t>
            </a:r>
            <a:r>
              <a:rPr lang="en-US" sz="1000" i="1" dirty="0" smtClean="0">
                <a:latin typeface="Helvetica" panose="020B0604020202020204" pitchFamily="34" charset="0"/>
                <a:cs typeface="Helvetica" panose="020B0604020202020204" pitchFamily="34" charset="0"/>
              </a:rPr>
              <a:t>J. Plankton Research)</a:t>
            </a:r>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05372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180"/>
            <a:ext cx="8229600" cy="1143000"/>
          </a:xfrm>
        </p:spPr>
        <p:txBody>
          <a:bodyPr>
            <a:normAutofit/>
          </a:bodyPr>
          <a:lstStyle/>
          <a:p>
            <a:r>
              <a:rPr lang="en-US" sz="4000" b="1" dirty="0" smtClean="0">
                <a:solidFill>
                  <a:srgbClr val="357DB4"/>
                </a:solidFill>
                <a:latin typeface="Helvetica" panose="020B0604020202020204" pitchFamily="34" charset="0"/>
                <a:cs typeface="Helvetica" panose="020B0604020202020204" pitchFamily="34" charset="0"/>
              </a:rPr>
              <a:t>Fe: A Complex System</a:t>
            </a:r>
            <a:endParaRPr lang="en-US" sz="4000" b="1" dirty="0">
              <a:solidFill>
                <a:srgbClr val="357DB4"/>
              </a:solidFill>
              <a:latin typeface="Helvetica" panose="020B0604020202020204" pitchFamily="34" charset="0"/>
              <a:cs typeface="Helvetica" panose="020B0604020202020204" pitchFamily="34" charset="0"/>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6809" y="1605208"/>
            <a:ext cx="8747003" cy="4202119"/>
          </a:xfrm>
          <a:prstGeom prst="rect">
            <a:avLst/>
          </a:prstGeom>
          <a:ln>
            <a:noFill/>
          </a:ln>
        </p:spPr>
      </p:pic>
      <p:sp>
        <p:nvSpPr>
          <p:cNvPr id="3" name="TextBox 2"/>
          <p:cNvSpPr txBox="1"/>
          <p:nvPr/>
        </p:nvSpPr>
        <p:spPr>
          <a:xfrm>
            <a:off x="3139440" y="4560587"/>
            <a:ext cx="2702560" cy="338554"/>
          </a:xfrm>
          <a:prstGeom prst="rect">
            <a:avLst/>
          </a:prstGeom>
          <a:noFill/>
        </p:spPr>
        <p:txBody>
          <a:bodyPr wrap="square" rtlCol="0">
            <a:spAutoFit/>
          </a:bodyPr>
          <a:lstStyle/>
          <a:p>
            <a:r>
              <a:rPr lang="en-US" sz="1600" b="1" dirty="0" smtClean="0">
                <a:solidFill>
                  <a:schemeClr val="bg1"/>
                </a:solidFill>
                <a:latin typeface="Garamond"/>
                <a:cs typeface="Garamond"/>
              </a:rPr>
              <a:t>Hydrothermal Sources</a:t>
            </a:r>
            <a:endParaRPr lang="en-US" sz="1600" b="1" dirty="0">
              <a:solidFill>
                <a:schemeClr val="bg1"/>
              </a:solidFill>
              <a:latin typeface="Garamond"/>
              <a:cs typeface="Garamond"/>
            </a:endParaRPr>
          </a:p>
        </p:txBody>
      </p:sp>
      <p:sp>
        <p:nvSpPr>
          <p:cNvPr id="6" name="TextBox 5"/>
          <p:cNvSpPr txBox="1"/>
          <p:nvPr/>
        </p:nvSpPr>
        <p:spPr>
          <a:xfrm>
            <a:off x="5679440" y="2067411"/>
            <a:ext cx="2377440" cy="338554"/>
          </a:xfrm>
          <a:prstGeom prst="rect">
            <a:avLst/>
          </a:prstGeom>
          <a:noFill/>
        </p:spPr>
        <p:txBody>
          <a:bodyPr wrap="square" rtlCol="0">
            <a:spAutoFit/>
          </a:bodyPr>
          <a:lstStyle/>
          <a:p>
            <a:r>
              <a:rPr lang="en-US" sz="1600" b="1" dirty="0" smtClean="0">
                <a:solidFill>
                  <a:schemeClr val="bg1"/>
                </a:solidFill>
                <a:latin typeface="Garamond"/>
                <a:cs typeface="Garamond"/>
              </a:rPr>
              <a:t>Aerosol Sources</a:t>
            </a:r>
            <a:endParaRPr lang="en-US" sz="1600" b="1" dirty="0">
              <a:solidFill>
                <a:schemeClr val="bg1"/>
              </a:solidFill>
              <a:latin typeface="Garamond"/>
              <a:cs typeface="Garamond"/>
            </a:endParaRPr>
          </a:p>
        </p:txBody>
      </p:sp>
      <p:sp>
        <p:nvSpPr>
          <p:cNvPr id="7" name="TextBox 6"/>
          <p:cNvSpPr txBox="1"/>
          <p:nvPr/>
        </p:nvSpPr>
        <p:spPr>
          <a:xfrm>
            <a:off x="236809" y="4785231"/>
            <a:ext cx="2702560" cy="338554"/>
          </a:xfrm>
          <a:prstGeom prst="rect">
            <a:avLst/>
          </a:prstGeom>
          <a:noFill/>
        </p:spPr>
        <p:txBody>
          <a:bodyPr wrap="square" rtlCol="0">
            <a:spAutoFit/>
          </a:bodyPr>
          <a:lstStyle/>
          <a:p>
            <a:r>
              <a:rPr lang="en-US" sz="1600" b="1" dirty="0" smtClean="0">
                <a:solidFill>
                  <a:schemeClr val="bg1"/>
                </a:solidFill>
                <a:latin typeface="Garamond"/>
                <a:cs typeface="Garamond"/>
              </a:rPr>
              <a:t>Sedimentary Sources</a:t>
            </a:r>
            <a:endParaRPr lang="en-US" sz="1600" b="1" dirty="0">
              <a:solidFill>
                <a:schemeClr val="bg1"/>
              </a:solidFill>
              <a:latin typeface="Garamond"/>
              <a:cs typeface="Garamond"/>
            </a:endParaRPr>
          </a:p>
        </p:txBody>
      </p:sp>
      <p:sp>
        <p:nvSpPr>
          <p:cNvPr id="4" name="TextBox 3"/>
          <p:cNvSpPr txBox="1"/>
          <p:nvPr/>
        </p:nvSpPr>
        <p:spPr>
          <a:xfrm>
            <a:off x="7132002" y="6489722"/>
            <a:ext cx="1912703" cy="246221"/>
          </a:xfrm>
          <a:prstGeom prst="rect">
            <a:avLst/>
          </a:prstGeom>
          <a:noFill/>
        </p:spPr>
        <p:txBody>
          <a:bodyPr wrap="none" rtlCol="0">
            <a:spAutoFit/>
          </a:bodyPr>
          <a:lstStyle/>
          <a:p>
            <a:r>
              <a:rPr lang="en-US" sz="1000" dirty="0">
                <a:latin typeface="Helvetica" panose="020B0604020202020204" pitchFamily="34" charset="0"/>
                <a:cs typeface="Helvetica" panose="020B0604020202020204" pitchFamily="34" charset="0"/>
              </a:rPr>
              <a:t>(Tagliabue et al. 2017; </a:t>
            </a:r>
            <a:r>
              <a:rPr lang="en-US" sz="1000" i="1" dirty="0">
                <a:latin typeface="Helvetica" panose="020B0604020202020204" pitchFamily="34" charset="0"/>
                <a:cs typeface="Helvetica" panose="020B0604020202020204" pitchFamily="34" charset="0"/>
              </a:rPr>
              <a:t>Nature)</a:t>
            </a:r>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025491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399"/>
            <a:ext cx="8229600" cy="1143000"/>
          </a:xfrm>
        </p:spPr>
        <p:txBody>
          <a:bodyPr>
            <a:normAutofit/>
          </a:bodyPr>
          <a:lstStyle/>
          <a:p>
            <a:r>
              <a:rPr lang="en-US" sz="4000" b="1" dirty="0" smtClean="0">
                <a:solidFill>
                  <a:srgbClr val="357DB4"/>
                </a:solidFill>
                <a:latin typeface="Helvetica" panose="020B0604020202020204" pitchFamily="34" charset="0"/>
                <a:cs typeface="Helvetica" panose="020B0604020202020204" pitchFamily="34" charset="0"/>
              </a:rPr>
              <a:t>Isotopic Fingerprinting</a:t>
            </a:r>
            <a:endParaRPr lang="en-US" sz="4000" b="1" dirty="0">
              <a:solidFill>
                <a:srgbClr val="357DB4"/>
              </a:solidFill>
              <a:latin typeface="Helvetica" panose="020B0604020202020204" pitchFamily="34" charset="0"/>
              <a:cs typeface="Helvetica" panose="020B0604020202020204" pitchFamily="34" charset="0"/>
            </a:endParaRPr>
          </a:p>
        </p:txBody>
      </p:sp>
      <p:sp>
        <p:nvSpPr>
          <p:cNvPr id="6" name="Oval 5"/>
          <p:cNvSpPr>
            <a:spLocks noChangeAspect="1"/>
          </p:cNvSpPr>
          <p:nvPr/>
        </p:nvSpPr>
        <p:spPr>
          <a:xfrm>
            <a:off x="1315988" y="3431539"/>
            <a:ext cx="594360" cy="59436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54</a:t>
            </a:r>
            <a:endParaRPr lang="en-US" dirty="0"/>
          </a:p>
        </p:txBody>
      </p:sp>
      <p:sp>
        <p:nvSpPr>
          <p:cNvPr id="19" name="Oval 18"/>
          <p:cNvSpPr>
            <a:spLocks noChangeAspect="1"/>
          </p:cNvSpPr>
          <p:nvPr/>
        </p:nvSpPr>
        <p:spPr>
          <a:xfrm>
            <a:off x="2696903" y="3134359"/>
            <a:ext cx="594360" cy="59436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54</a:t>
            </a:r>
            <a:endParaRPr lang="en-US" dirty="0"/>
          </a:p>
        </p:txBody>
      </p:sp>
      <p:sp>
        <p:nvSpPr>
          <p:cNvPr id="21" name="Oval 20"/>
          <p:cNvSpPr>
            <a:spLocks noChangeAspect="1"/>
          </p:cNvSpPr>
          <p:nvPr/>
        </p:nvSpPr>
        <p:spPr>
          <a:xfrm>
            <a:off x="277104" y="2532094"/>
            <a:ext cx="594360" cy="59436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54</a:t>
            </a:r>
            <a:endParaRPr lang="en-US" dirty="0"/>
          </a:p>
        </p:txBody>
      </p:sp>
      <p:sp>
        <p:nvSpPr>
          <p:cNvPr id="24" name="Oval 23"/>
          <p:cNvSpPr>
            <a:spLocks noChangeAspect="1"/>
          </p:cNvSpPr>
          <p:nvPr/>
        </p:nvSpPr>
        <p:spPr>
          <a:xfrm>
            <a:off x="2517138" y="2289661"/>
            <a:ext cx="594360" cy="59436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54</a:t>
            </a:r>
            <a:endParaRPr lang="en-US" dirty="0"/>
          </a:p>
        </p:txBody>
      </p:sp>
      <p:sp>
        <p:nvSpPr>
          <p:cNvPr id="32" name="Oval 31"/>
          <p:cNvSpPr>
            <a:spLocks noChangeAspect="1"/>
          </p:cNvSpPr>
          <p:nvPr/>
        </p:nvSpPr>
        <p:spPr>
          <a:xfrm>
            <a:off x="198348" y="1695301"/>
            <a:ext cx="594360" cy="594360"/>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56</a:t>
            </a:r>
            <a:endParaRPr lang="en-US" dirty="0"/>
          </a:p>
        </p:txBody>
      </p:sp>
      <p:sp>
        <p:nvSpPr>
          <p:cNvPr id="33" name="Oval 32"/>
          <p:cNvSpPr>
            <a:spLocks noChangeAspect="1"/>
          </p:cNvSpPr>
          <p:nvPr/>
        </p:nvSpPr>
        <p:spPr>
          <a:xfrm>
            <a:off x="1018808" y="1594247"/>
            <a:ext cx="594360" cy="594360"/>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56</a:t>
            </a:r>
            <a:endParaRPr lang="en-US" dirty="0"/>
          </a:p>
        </p:txBody>
      </p:sp>
      <p:sp>
        <p:nvSpPr>
          <p:cNvPr id="34" name="Oval 33"/>
          <p:cNvSpPr>
            <a:spLocks noChangeAspect="1"/>
          </p:cNvSpPr>
          <p:nvPr/>
        </p:nvSpPr>
        <p:spPr>
          <a:xfrm>
            <a:off x="1922778" y="3034874"/>
            <a:ext cx="594360" cy="594360"/>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56</a:t>
            </a:r>
            <a:endParaRPr lang="en-US" dirty="0"/>
          </a:p>
        </p:txBody>
      </p:sp>
      <p:sp>
        <p:nvSpPr>
          <p:cNvPr id="35" name="Oval 34"/>
          <p:cNvSpPr>
            <a:spLocks noChangeAspect="1"/>
          </p:cNvSpPr>
          <p:nvPr/>
        </p:nvSpPr>
        <p:spPr>
          <a:xfrm>
            <a:off x="930483" y="2586841"/>
            <a:ext cx="594360" cy="594360"/>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56</a:t>
            </a:r>
            <a:endParaRPr lang="en-US" dirty="0"/>
          </a:p>
        </p:txBody>
      </p:sp>
      <p:sp>
        <p:nvSpPr>
          <p:cNvPr id="36" name="Oval 35"/>
          <p:cNvSpPr>
            <a:spLocks noChangeAspect="1"/>
          </p:cNvSpPr>
          <p:nvPr/>
        </p:nvSpPr>
        <p:spPr>
          <a:xfrm>
            <a:off x="2120884" y="1594247"/>
            <a:ext cx="594360" cy="594360"/>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56</a:t>
            </a:r>
            <a:endParaRPr lang="en-US" dirty="0"/>
          </a:p>
        </p:txBody>
      </p:sp>
      <p:sp>
        <p:nvSpPr>
          <p:cNvPr id="38" name="Oval 37"/>
          <p:cNvSpPr>
            <a:spLocks noChangeAspect="1"/>
          </p:cNvSpPr>
          <p:nvPr/>
        </p:nvSpPr>
        <p:spPr>
          <a:xfrm>
            <a:off x="1524843" y="2188607"/>
            <a:ext cx="594360" cy="59436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54</a:t>
            </a:r>
            <a:endParaRPr lang="en-US" dirty="0"/>
          </a:p>
        </p:txBody>
      </p:sp>
      <p:sp>
        <p:nvSpPr>
          <p:cNvPr id="39" name="Right Arrow 38"/>
          <p:cNvSpPr/>
          <p:nvPr/>
        </p:nvSpPr>
        <p:spPr>
          <a:xfrm>
            <a:off x="3852333" y="1983006"/>
            <a:ext cx="1693333" cy="41120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39"/>
          <p:cNvSpPr txBox="1"/>
          <p:nvPr/>
        </p:nvSpPr>
        <p:spPr>
          <a:xfrm>
            <a:off x="6190146" y="3841233"/>
            <a:ext cx="2300111" cy="369332"/>
          </a:xfrm>
          <a:prstGeom prst="rect">
            <a:avLst/>
          </a:prstGeom>
          <a:noFill/>
        </p:spPr>
        <p:txBody>
          <a:bodyPr wrap="square" rtlCol="0">
            <a:spAutoFit/>
          </a:bodyPr>
          <a:lstStyle/>
          <a:p>
            <a:r>
              <a:rPr lang="en-US" b="1" dirty="0" smtClean="0">
                <a:solidFill>
                  <a:srgbClr val="FF0000"/>
                </a:solidFill>
                <a:latin typeface="Helvetica" panose="020B0604020202020204" pitchFamily="34" charset="0"/>
                <a:cs typeface="Helvetica" panose="020B0604020202020204" pitchFamily="34" charset="0"/>
              </a:rPr>
              <a:t>Enriched with </a:t>
            </a:r>
            <a:r>
              <a:rPr lang="en-US" b="1" baseline="30000" dirty="0" smtClean="0">
                <a:solidFill>
                  <a:srgbClr val="FF0000"/>
                </a:solidFill>
                <a:latin typeface="Helvetica" panose="020B0604020202020204" pitchFamily="34" charset="0"/>
                <a:cs typeface="Helvetica" panose="020B0604020202020204" pitchFamily="34" charset="0"/>
              </a:rPr>
              <a:t>54</a:t>
            </a:r>
            <a:r>
              <a:rPr lang="en-US" b="1" dirty="0" smtClean="0">
                <a:solidFill>
                  <a:srgbClr val="FF0000"/>
                </a:solidFill>
                <a:latin typeface="Helvetica" panose="020B0604020202020204" pitchFamily="34" charset="0"/>
                <a:cs typeface="Helvetica" panose="020B0604020202020204" pitchFamily="34" charset="0"/>
              </a:rPr>
              <a:t>Fe</a:t>
            </a:r>
            <a:endParaRPr lang="en-US" b="1" dirty="0">
              <a:solidFill>
                <a:srgbClr val="FF0000"/>
              </a:solidFill>
              <a:latin typeface="Helvetica" panose="020B0604020202020204" pitchFamily="34" charset="0"/>
              <a:cs typeface="Helvetica" panose="020B0604020202020204" pitchFamily="34" charset="0"/>
            </a:endParaRPr>
          </a:p>
        </p:txBody>
      </p:sp>
      <p:pic>
        <p:nvPicPr>
          <p:cNvPr id="42" name="Picture 3"/>
          <p:cNvPicPr>
            <a:picLocks noGrp="1" noChangeAspect="1" noChangeArrowheads="1"/>
          </p:cNvPicPr>
          <p:nvPr>
            <p:ph sz="quarter" idx="4294967295"/>
          </p:nvPr>
        </p:nvPicPr>
        <p:blipFill>
          <a:blip r:embed="rId3" cstate="print">
            <a:clrChange>
              <a:clrFrom>
                <a:srgbClr val="FFFFFF"/>
              </a:clrFrom>
              <a:clrTo>
                <a:srgbClr val="FFFFFF">
                  <a:alpha val="0"/>
                </a:srgbClr>
              </a:clrTo>
            </a:clrChange>
          </a:blip>
          <a:stretch>
            <a:fillRect/>
          </a:stretch>
        </p:blipFill>
        <p:spPr bwMode="auto">
          <a:xfrm>
            <a:off x="2312659" y="4631396"/>
            <a:ext cx="4921552" cy="1887391"/>
          </a:xfrm>
          <a:prstGeom prst="rect">
            <a:avLst/>
          </a:prstGeom>
          <a:noFill/>
        </p:spPr>
      </p:pic>
      <p:sp>
        <p:nvSpPr>
          <p:cNvPr id="43" name="Right Arrow 42"/>
          <p:cNvSpPr/>
          <p:nvPr/>
        </p:nvSpPr>
        <p:spPr>
          <a:xfrm>
            <a:off x="4180198" y="2642868"/>
            <a:ext cx="975117" cy="280197"/>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8353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5E-6 -3.33333E-6 L 0.49705 0.03565 " pathEditMode="relative" rAng="0" ptsTypes="AA">
                                      <p:cBhvr>
                                        <p:cTn id="6" dur="2000" fill="hold"/>
                                        <p:tgtEl>
                                          <p:spTgt spid="24"/>
                                        </p:tgtEl>
                                        <p:attrNameLst>
                                          <p:attrName>ppt_x</p:attrName>
                                          <p:attrName>ppt_y</p:attrName>
                                        </p:attrNameLst>
                                      </p:cBhvr>
                                      <p:rCtr x="24844" y="1782"/>
                                    </p:animMotion>
                                  </p:childTnLst>
                                </p:cTn>
                              </p:par>
                              <p:par>
                                <p:cTn id="7" presetID="0" presetClass="path" presetSubtype="0" accel="50000" decel="50000" fill="hold" grpId="0" nodeType="withEffect">
                                  <p:stCondLst>
                                    <p:cond delay="0"/>
                                  </p:stCondLst>
                                  <p:childTnLst>
                                    <p:animMotion origin="layout" path="M 1.11111E-6 0 L 0.54392 -0.08889 " pathEditMode="relative" rAng="0" ptsTypes="AA">
                                      <p:cBhvr>
                                        <p:cTn id="8" dur="2000" fill="hold"/>
                                        <p:tgtEl>
                                          <p:spTgt spid="6"/>
                                        </p:tgtEl>
                                        <p:attrNameLst>
                                          <p:attrName>ppt_x</p:attrName>
                                          <p:attrName>ppt_y</p:attrName>
                                        </p:attrNameLst>
                                      </p:cBhvr>
                                      <p:rCtr x="27187" y="-4444"/>
                                    </p:animMotion>
                                  </p:childTnLst>
                                </p:cTn>
                              </p:par>
                              <p:par>
                                <p:cTn id="9" presetID="0" presetClass="path" presetSubtype="0" accel="50000" decel="50000" fill="hold" grpId="0" nodeType="withEffect">
                                  <p:stCondLst>
                                    <p:cond delay="0"/>
                                  </p:stCondLst>
                                  <p:childTnLst>
                                    <p:animMotion origin="layout" path="M -3.61111E-6 -4.44444E-6 L 0.59775 0.05463 " pathEditMode="relative" rAng="0" ptsTypes="AA">
                                      <p:cBhvr>
                                        <p:cTn id="10" dur="2000" fill="hold"/>
                                        <p:tgtEl>
                                          <p:spTgt spid="33"/>
                                        </p:tgtEl>
                                        <p:attrNameLst>
                                          <p:attrName>ppt_x</p:attrName>
                                          <p:attrName>ppt_y</p:attrName>
                                        </p:attrNameLst>
                                      </p:cBhvr>
                                      <p:rCtr x="29878" y="2731"/>
                                    </p:animMotion>
                                  </p:childTnLst>
                                </p:cTn>
                              </p:par>
                              <p:par>
                                <p:cTn id="11" presetID="0" presetClass="path" presetSubtype="0" accel="50000" decel="50000" fill="hold" grpId="0" nodeType="withEffect">
                                  <p:stCondLst>
                                    <p:cond delay="0"/>
                                  </p:stCondLst>
                                  <p:childTnLst>
                                    <p:animMotion origin="layout" path="M 2.77778E-6 0 L 0.70798 -0.16875 " pathEditMode="relative" rAng="0" ptsTypes="AA">
                                      <p:cBhvr>
                                        <p:cTn id="12" dur="2000" fill="hold"/>
                                        <p:tgtEl>
                                          <p:spTgt spid="21"/>
                                        </p:tgtEl>
                                        <p:attrNameLst>
                                          <p:attrName>ppt_x</p:attrName>
                                          <p:attrName>ppt_y</p:attrName>
                                        </p:attrNameLst>
                                      </p:cBhvr>
                                      <p:rCtr x="35399" y="-8449"/>
                                    </p:animMotion>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4" grpId="0" animBg="1"/>
      <p:bldP spid="33" grpId="0" animBg="1"/>
      <p:bldP spid="39" grpId="0" animBg="1"/>
      <p:bldP spid="40" grpId="0"/>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81" y="545911"/>
            <a:ext cx="8243248" cy="1143000"/>
          </a:xfrm>
        </p:spPr>
        <p:txBody>
          <a:bodyPr>
            <a:normAutofit fontScale="90000"/>
          </a:bodyPr>
          <a:lstStyle/>
          <a:p>
            <a:r>
              <a:rPr lang="en-US" b="1" dirty="0" smtClean="0">
                <a:solidFill>
                  <a:srgbClr val="357DB4"/>
                </a:solidFill>
                <a:latin typeface="Helvetica" panose="020B0604020202020204" pitchFamily="34" charset="0"/>
                <a:cs typeface="Helvetica" panose="020B0604020202020204" pitchFamily="34" charset="0"/>
              </a:rPr>
              <a:t>Pelagic Clays as a Potential Archive</a:t>
            </a:r>
            <a:endParaRPr lang="en-US" b="1" dirty="0">
              <a:solidFill>
                <a:srgbClr val="357DB4"/>
              </a:solidFill>
              <a:latin typeface="Helvetica" panose="020B0604020202020204" pitchFamily="34" charset="0"/>
              <a:cs typeface="Helvetica" panose="020B0604020202020204" pitchFamily="34" charset="0"/>
            </a:endParaRPr>
          </a:p>
        </p:txBody>
      </p:sp>
      <p:grpSp>
        <p:nvGrpSpPr>
          <p:cNvPr id="6" name="Group 5"/>
          <p:cNvGrpSpPr/>
          <p:nvPr/>
        </p:nvGrpSpPr>
        <p:grpSpPr>
          <a:xfrm>
            <a:off x="1392071" y="1924334"/>
            <a:ext cx="6400801" cy="4312694"/>
            <a:chOff x="951113" y="1358369"/>
            <a:chExt cx="7370378" cy="5048655"/>
          </a:xfrm>
        </p:grpSpPr>
        <p:pic>
          <p:nvPicPr>
            <p:cNvPr id="4" name="Picture 3" descr="Map_Sed_Type_WithExp329sites_SimpleLegend_forLoga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113" y="1358369"/>
              <a:ext cx="7370378" cy="5048655"/>
            </a:xfrm>
            <a:prstGeom prst="rect">
              <a:avLst/>
            </a:prstGeom>
          </p:spPr>
        </p:pic>
        <p:sp>
          <p:nvSpPr>
            <p:cNvPr id="3" name="5-Point Star 2"/>
            <p:cNvSpPr>
              <a:spLocks noChangeAspect="1"/>
            </p:cNvSpPr>
            <p:nvPr/>
          </p:nvSpPr>
          <p:spPr>
            <a:xfrm>
              <a:off x="3932550" y="3102139"/>
              <a:ext cx="1162796" cy="1162796"/>
            </a:xfrm>
            <a:prstGeom prst="star5">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Rectangle 4"/>
          <p:cNvSpPr/>
          <p:nvPr/>
        </p:nvSpPr>
        <p:spPr>
          <a:xfrm>
            <a:off x="6265162" y="6488912"/>
            <a:ext cx="2878838" cy="246221"/>
          </a:xfrm>
          <a:prstGeom prst="rect">
            <a:avLst/>
          </a:prstGeom>
        </p:spPr>
        <p:txBody>
          <a:bodyPr wrap="none">
            <a:spAutoFit/>
          </a:bodyPr>
          <a:lstStyle/>
          <a:p>
            <a:r>
              <a:rPr lang="en-US" sz="1000" dirty="0" smtClean="0">
                <a:latin typeface="Helvetica" panose="020B0604020202020204" pitchFamily="34" charset="0"/>
                <a:cs typeface="Helvetica" panose="020B0604020202020204" pitchFamily="34" charset="0"/>
              </a:rPr>
              <a:t>(Modified from </a:t>
            </a:r>
            <a:r>
              <a:rPr lang="en-US" sz="1000" dirty="0" err="1" smtClean="0">
                <a:latin typeface="Helvetica" panose="020B0604020202020204" pitchFamily="34" charset="0"/>
                <a:cs typeface="Helvetica" panose="020B0604020202020204" pitchFamily="34" charset="0"/>
              </a:rPr>
              <a:t>Dutkiewicz</a:t>
            </a:r>
            <a:r>
              <a:rPr lang="en-US" sz="1000" dirty="0" smtClean="0">
                <a:latin typeface="Helvetica" panose="020B0604020202020204" pitchFamily="34" charset="0"/>
                <a:cs typeface="Helvetica" panose="020B0604020202020204" pitchFamily="34" charset="0"/>
              </a:rPr>
              <a:t> </a:t>
            </a:r>
            <a:r>
              <a:rPr lang="en-US" sz="1000" dirty="0">
                <a:latin typeface="Helvetica" panose="020B0604020202020204" pitchFamily="34" charset="0"/>
                <a:cs typeface="Helvetica" panose="020B0604020202020204" pitchFamily="34" charset="0"/>
              </a:rPr>
              <a:t>et al. 2015; </a:t>
            </a:r>
            <a:r>
              <a:rPr lang="en-US" sz="1000" i="1" dirty="0">
                <a:latin typeface="Helvetica" panose="020B0604020202020204" pitchFamily="34" charset="0"/>
                <a:cs typeface="Helvetica" panose="020B0604020202020204" pitchFamily="34" charset="0"/>
              </a:rPr>
              <a:t>Geology</a:t>
            </a:r>
            <a:r>
              <a:rPr lang="en-US" sz="1000" dirty="0" smtClean="0">
                <a:latin typeface="Helvetica" panose="020B0604020202020204" pitchFamily="34" charset="0"/>
                <a:cs typeface="Helvetica" panose="020B0604020202020204" pitchFamily="34" charset="0"/>
              </a:rPr>
              <a:t>)</a:t>
            </a:r>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682838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3545" y="819200"/>
            <a:ext cx="4115585" cy="2141162"/>
          </a:xfrm>
        </p:spPr>
        <p:txBody>
          <a:bodyPr>
            <a:noAutofit/>
          </a:bodyPr>
          <a:lstStyle/>
          <a:p>
            <a:r>
              <a:rPr lang="en-US" sz="4000" b="1" dirty="0" smtClean="0">
                <a:solidFill>
                  <a:srgbClr val="357DB4"/>
                </a:solidFill>
                <a:latin typeface="Helvetica" panose="020B0604020202020204" pitchFamily="34" charset="0"/>
                <a:cs typeface="Helvetica" panose="020B0604020202020204" pitchFamily="34" charset="0"/>
              </a:rPr>
              <a:t>Pelagic </a:t>
            </a:r>
            <a:r>
              <a:rPr lang="en-US" sz="4000" b="1" dirty="0" smtClean="0">
                <a:solidFill>
                  <a:srgbClr val="357DB4"/>
                </a:solidFill>
                <a:latin typeface="Helvetica" panose="020B0604020202020204" pitchFamily="34" charset="0"/>
                <a:cs typeface="Helvetica" panose="020B0604020202020204" pitchFamily="34" charset="0"/>
              </a:rPr>
              <a:t>Clays </a:t>
            </a:r>
            <a:r>
              <a:rPr lang="en-US" sz="4000" b="1" dirty="0" smtClean="0">
                <a:solidFill>
                  <a:srgbClr val="357DB4"/>
                </a:solidFill>
                <a:latin typeface="Helvetica" panose="020B0604020202020204" pitchFamily="34" charset="0"/>
                <a:cs typeface="Helvetica" panose="020B0604020202020204" pitchFamily="34" charset="0"/>
              </a:rPr>
              <a:t>as a Potential Archive</a:t>
            </a:r>
            <a:endParaRPr lang="en-US" sz="4000" b="1" dirty="0">
              <a:solidFill>
                <a:srgbClr val="357DB4"/>
              </a:solidFill>
              <a:latin typeface="Helvetica" panose="020B0604020202020204" pitchFamily="34" charset="0"/>
              <a:cs typeface="Helvetica" panose="020B0604020202020204" pitchFamily="34" charset="0"/>
            </a:endParaRPr>
          </a:p>
        </p:txBody>
      </p:sp>
      <p:pic>
        <p:nvPicPr>
          <p:cNvPr id="5" name="Picture 4" descr="Dunlea_data.pdf"/>
          <p:cNvPicPr>
            <a:picLocks noChangeAspect="1"/>
          </p:cNvPicPr>
          <p:nvPr/>
        </p:nvPicPr>
        <p:blipFill rotWithShape="1">
          <a:blip r:embed="rId3">
            <a:extLst>
              <a:ext uri="{28A0092B-C50C-407E-A947-70E740481C1C}">
                <a14:useLocalDpi xmlns:a14="http://schemas.microsoft.com/office/drawing/2010/main" val="0"/>
              </a:ext>
            </a:extLst>
          </a:blip>
          <a:srcRect l="2268" r="71359"/>
          <a:stretch/>
        </p:blipFill>
        <p:spPr>
          <a:xfrm>
            <a:off x="499103" y="3748941"/>
            <a:ext cx="1975386" cy="2603731"/>
          </a:xfrm>
          <a:prstGeom prst="rect">
            <a:avLst/>
          </a:prstGeom>
        </p:spPr>
      </p:pic>
      <p:pic>
        <p:nvPicPr>
          <p:cNvPr id="6" name="Picture 5" descr="SPGMassFraction_Legend (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91" y="3886633"/>
            <a:ext cx="1901070" cy="2299079"/>
          </a:xfrm>
          <a:prstGeom prst="rect">
            <a:avLst/>
          </a:prstGeom>
        </p:spPr>
      </p:pic>
      <p:pic>
        <p:nvPicPr>
          <p:cNvPr id="7" name="Picture 6" descr="Dunlea_data.pdf"/>
          <p:cNvPicPr>
            <a:picLocks noChangeAspect="1"/>
          </p:cNvPicPr>
          <p:nvPr/>
        </p:nvPicPr>
        <p:blipFill rotWithShape="1">
          <a:blip r:embed="rId3">
            <a:extLst>
              <a:ext uri="{28A0092B-C50C-407E-A947-70E740481C1C}">
                <a14:useLocalDpi xmlns:a14="http://schemas.microsoft.com/office/drawing/2010/main" val="0"/>
              </a:ext>
            </a:extLst>
          </a:blip>
          <a:srcRect l="28971" r="19866"/>
          <a:stretch/>
        </p:blipFill>
        <p:spPr>
          <a:xfrm>
            <a:off x="626174" y="779224"/>
            <a:ext cx="3870749" cy="2629794"/>
          </a:xfrm>
          <a:prstGeom prst="rect">
            <a:avLst/>
          </a:prstGeom>
        </p:spPr>
      </p:pic>
      <p:sp>
        <p:nvSpPr>
          <p:cNvPr id="4" name="TextBox 3"/>
          <p:cNvSpPr txBox="1"/>
          <p:nvPr/>
        </p:nvSpPr>
        <p:spPr>
          <a:xfrm rot="16200000">
            <a:off x="-315740" y="3357863"/>
            <a:ext cx="1419980" cy="369332"/>
          </a:xfrm>
          <a:prstGeom prst="rect">
            <a:avLst/>
          </a:prstGeom>
          <a:noFill/>
        </p:spPr>
        <p:txBody>
          <a:bodyPr wrap="none" rtlCol="0">
            <a:spAutoFit/>
          </a:bodyPr>
          <a:lstStyle/>
          <a:p>
            <a:r>
              <a:rPr lang="en-US" dirty="0" smtClean="0">
                <a:latin typeface="Calibri"/>
                <a:cs typeface="Calibri"/>
              </a:rPr>
              <a:t>Depth (</a:t>
            </a:r>
            <a:r>
              <a:rPr lang="en-US" dirty="0" err="1" smtClean="0">
                <a:latin typeface="Calibri"/>
                <a:cs typeface="Calibri"/>
              </a:rPr>
              <a:t>mbsf</a:t>
            </a:r>
            <a:r>
              <a:rPr lang="en-US" dirty="0" smtClean="0">
                <a:latin typeface="Calibri"/>
                <a:cs typeface="Calibri"/>
              </a:rPr>
              <a:t>)</a:t>
            </a:r>
            <a:endParaRPr lang="en-US" dirty="0">
              <a:latin typeface="Calibri"/>
              <a:cs typeface="Calibri"/>
            </a:endParaRPr>
          </a:p>
        </p:txBody>
      </p:sp>
      <p:sp>
        <p:nvSpPr>
          <p:cNvPr id="8" name="TextBox 7"/>
          <p:cNvSpPr txBox="1"/>
          <p:nvPr/>
        </p:nvSpPr>
        <p:spPr>
          <a:xfrm>
            <a:off x="5095242" y="2007028"/>
            <a:ext cx="184666" cy="369332"/>
          </a:xfrm>
          <a:prstGeom prst="rect">
            <a:avLst/>
          </a:prstGeom>
          <a:noFill/>
        </p:spPr>
        <p:txBody>
          <a:bodyPr wrap="none" rtlCol="0">
            <a:spAutoFit/>
          </a:bodyPr>
          <a:lstStyle/>
          <a:p>
            <a:endParaRPr lang="en-US" dirty="0"/>
          </a:p>
        </p:txBody>
      </p:sp>
      <p:sp>
        <p:nvSpPr>
          <p:cNvPr id="9" name="TextBox 8"/>
          <p:cNvSpPr txBox="1"/>
          <p:nvPr/>
        </p:nvSpPr>
        <p:spPr>
          <a:xfrm>
            <a:off x="4553545" y="2960362"/>
            <a:ext cx="4377989" cy="2970044"/>
          </a:xfrm>
          <a:prstGeom prst="rect">
            <a:avLst/>
          </a:prstGeom>
          <a:noFill/>
        </p:spPr>
        <p:txBody>
          <a:bodyPr wrap="square" rtlCol="0">
            <a:spAutoFit/>
          </a:bodyPr>
          <a:lstStyle/>
          <a:p>
            <a:pPr marL="285750" indent="-285750">
              <a:spcAft>
                <a:spcPts val="1000"/>
              </a:spcAft>
              <a:buFont typeface="Arial"/>
              <a:buChar char="•"/>
            </a:pPr>
            <a:r>
              <a:rPr lang="en-US" dirty="0" smtClean="0">
                <a:latin typeface="Georgia" panose="02040502050405020303" pitchFamily="18" charset="0"/>
                <a:cs typeface=" calibri (body)"/>
              </a:rPr>
              <a:t>Pelagic clays cover ~50% of the seafloor</a:t>
            </a:r>
          </a:p>
          <a:p>
            <a:pPr marL="285750" indent="-285750">
              <a:spcAft>
                <a:spcPts val="1000"/>
              </a:spcAft>
              <a:buFont typeface="Arial"/>
              <a:buChar char="•"/>
            </a:pPr>
            <a:r>
              <a:rPr lang="en-US" dirty="0" smtClean="0">
                <a:latin typeface="Georgia" panose="02040502050405020303" pitchFamily="18" charset="0"/>
                <a:cs typeface=" calibri (body)"/>
              </a:rPr>
              <a:t>Some clays are heavily enriched with Fe (up to 80 wt.%)</a:t>
            </a:r>
          </a:p>
          <a:p>
            <a:pPr marL="285750" indent="-285750">
              <a:spcAft>
                <a:spcPts val="1000"/>
              </a:spcAft>
              <a:buFont typeface="Arial"/>
              <a:buChar char="•"/>
            </a:pPr>
            <a:r>
              <a:rPr lang="en-US" dirty="0" smtClean="0">
                <a:latin typeface="Georgia" panose="02040502050405020303" pitchFamily="18" charset="0"/>
                <a:cs typeface=" calibri (body)"/>
              </a:rPr>
              <a:t>Pelagic clays are made up of six components</a:t>
            </a:r>
          </a:p>
          <a:p>
            <a:pPr marL="285750" indent="-285750">
              <a:spcAft>
                <a:spcPts val="1000"/>
              </a:spcAft>
              <a:buFont typeface="Arial"/>
              <a:buChar char="•"/>
            </a:pPr>
            <a:r>
              <a:rPr lang="en-US" dirty="0" smtClean="0">
                <a:latin typeface="Georgia" panose="02040502050405020303" pitchFamily="18" charset="0"/>
                <a:cs typeface=" calibri (body)"/>
              </a:rPr>
              <a:t>Here, we focus on Site U1366, with plans to expand the study to Sites U1369 and U1370 </a:t>
            </a:r>
          </a:p>
        </p:txBody>
      </p:sp>
      <p:sp>
        <p:nvSpPr>
          <p:cNvPr id="10" name="Rectangle 9"/>
          <p:cNvSpPr/>
          <p:nvPr/>
        </p:nvSpPr>
        <p:spPr>
          <a:xfrm>
            <a:off x="6913902" y="6506504"/>
            <a:ext cx="2230098" cy="246221"/>
          </a:xfrm>
          <a:prstGeom prst="rect">
            <a:avLst/>
          </a:prstGeom>
        </p:spPr>
        <p:txBody>
          <a:bodyPr wrap="none">
            <a:spAutoFit/>
          </a:bodyPr>
          <a:lstStyle/>
          <a:p>
            <a:r>
              <a:rPr lang="en-US" sz="1000" dirty="0">
                <a:solidFill>
                  <a:srgbClr val="000000"/>
                </a:solidFill>
                <a:latin typeface="Helvetica" panose="020B0604020202020204" pitchFamily="34" charset="0"/>
                <a:cs typeface="Helvetica" panose="020B0604020202020204" pitchFamily="34" charset="0"/>
              </a:rPr>
              <a:t>(</a:t>
            </a:r>
            <a:r>
              <a:rPr lang="en-US" sz="1000" dirty="0" err="1">
                <a:solidFill>
                  <a:srgbClr val="000000"/>
                </a:solidFill>
                <a:latin typeface="Helvetica" panose="020B0604020202020204" pitchFamily="34" charset="0"/>
                <a:cs typeface="Helvetica" panose="020B0604020202020204" pitchFamily="34" charset="0"/>
              </a:rPr>
              <a:t>Dunlea</a:t>
            </a:r>
            <a:r>
              <a:rPr lang="en-US" sz="1000" dirty="0">
                <a:solidFill>
                  <a:srgbClr val="000000"/>
                </a:solidFill>
                <a:latin typeface="Helvetica" panose="020B0604020202020204" pitchFamily="34" charset="0"/>
                <a:cs typeface="Helvetica" panose="020B0604020202020204" pitchFamily="34" charset="0"/>
              </a:rPr>
              <a:t> et al. 2015; </a:t>
            </a:r>
            <a:r>
              <a:rPr lang="en-US" sz="1000" i="1" dirty="0" err="1">
                <a:solidFill>
                  <a:srgbClr val="000000"/>
                </a:solidFill>
                <a:latin typeface="Helvetica" panose="020B0604020202020204" pitchFamily="34" charset="0"/>
                <a:cs typeface="Helvetica" panose="020B0604020202020204" pitchFamily="34" charset="0"/>
              </a:rPr>
              <a:t>Paleoceanogr</a:t>
            </a:r>
            <a:r>
              <a:rPr lang="en-US" sz="1000" dirty="0">
                <a:solidFill>
                  <a:srgbClr val="000000"/>
                </a:solidFill>
                <a:latin typeface="Helvetica" panose="020B0604020202020204" pitchFamily="34" charset="0"/>
                <a:cs typeface="Helvetica" panose="020B0604020202020204" pitchFamily="34" charset="0"/>
              </a:rPr>
              <a:t>.) </a:t>
            </a:r>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730657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236" y="309544"/>
            <a:ext cx="8229600" cy="1143000"/>
          </a:xfrm>
        </p:spPr>
        <p:txBody>
          <a:bodyPr>
            <a:normAutofit/>
          </a:bodyPr>
          <a:lstStyle/>
          <a:p>
            <a:r>
              <a:rPr lang="en-US" sz="4000" b="1" dirty="0" smtClean="0">
                <a:solidFill>
                  <a:srgbClr val="357DB4"/>
                </a:solidFill>
                <a:latin typeface="Helvetica" panose="020B0604020202020204" pitchFamily="34" charset="0"/>
                <a:cs typeface="Helvetica" panose="020B0604020202020204" pitchFamily="34" charset="0"/>
              </a:rPr>
              <a:t>Fe Isotope Results</a:t>
            </a:r>
            <a:endParaRPr lang="en-US" sz="4000" b="1" dirty="0">
              <a:solidFill>
                <a:srgbClr val="357DB4"/>
              </a:solidFill>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7294" b="14285"/>
          <a:stretch/>
        </p:blipFill>
        <p:spPr bwMode="auto">
          <a:xfrm>
            <a:off x="223185" y="1417638"/>
            <a:ext cx="8697629" cy="4799692"/>
          </a:xfrm>
          <a:prstGeom prst="rect">
            <a:avLst/>
          </a:prstGeom>
          <a:ln>
            <a:noFill/>
          </a:ln>
          <a:extLst>
            <a:ext uri="{53640926-AAD7-44d8-BBD7-CCE9431645EC}">
              <a14:shadowObscured xmlns:a14="http://schemas.microsoft.com/office/drawing/2010/main"/>
            </a:ext>
          </a:extLst>
        </p:spPr>
      </p:pic>
      <p:grpSp>
        <p:nvGrpSpPr>
          <p:cNvPr id="27" name="Group 26"/>
          <p:cNvGrpSpPr/>
          <p:nvPr/>
        </p:nvGrpSpPr>
        <p:grpSpPr>
          <a:xfrm>
            <a:off x="2168331" y="2100333"/>
            <a:ext cx="6469505" cy="2993243"/>
            <a:chOff x="2168331" y="2111281"/>
            <a:chExt cx="6469505" cy="2993243"/>
          </a:xfrm>
        </p:grpSpPr>
        <p:grpSp>
          <p:nvGrpSpPr>
            <p:cNvPr id="21" name="Group 20"/>
            <p:cNvGrpSpPr/>
            <p:nvPr/>
          </p:nvGrpSpPr>
          <p:grpSpPr>
            <a:xfrm>
              <a:off x="2168331" y="3372205"/>
              <a:ext cx="2626727" cy="1424542"/>
              <a:chOff x="2168331" y="3372205"/>
              <a:chExt cx="2626727" cy="1424542"/>
            </a:xfrm>
          </p:grpSpPr>
          <p:sp>
            <p:nvSpPr>
              <p:cNvPr id="3" name="Rectangle 2"/>
              <p:cNvSpPr/>
              <p:nvPr/>
            </p:nvSpPr>
            <p:spPr>
              <a:xfrm>
                <a:off x="2168331" y="3372205"/>
                <a:ext cx="2626727" cy="689768"/>
              </a:xfrm>
              <a:prstGeom prst="rect">
                <a:avLst/>
              </a:prstGeom>
              <a:noFill/>
              <a:ln w="3175"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353737" y="4488970"/>
                <a:ext cx="1401295" cy="307777"/>
              </a:xfrm>
              <a:prstGeom prst="rect">
                <a:avLst/>
              </a:prstGeom>
              <a:noFill/>
            </p:spPr>
            <p:txBody>
              <a:bodyPr wrap="square" rtlCol="0">
                <a:spAutoFit/>
              </a:bodyPr>
              <a:lstStyle/>
              <a:p>
                <a:r>
                  <a:rPr lang="en-US" sz="1400" dirty="0" smtClean="0">
                    <a:solidFill>
                      <a:schemeClr val="bg1">
                        <a:lumMod val="50000"/>
                      </a:schemeClr>
                    </a:solidFill>
                    <a:latin typeface="Georgia"/>
                    <a:cs typeface="Georgia"/>
                  </a:rPr>
                  <a:t>Hydrothermal </a:t>
                </a:r>
                <a:endParaRPr lang="en-US" sz="1400" dirty="0">
                  <a:solidFill>
                    <a:schemeClr val="bg1">
                      <a:lumMod val="50000"/>
                    </a:schemeClr>
                  </a:solidFill>
                  <a:latin typeface="Georgia"/>
                  <a:cs typeface="Georgia"/>
                </a:endParaRPr>
              </a:p>
            </p:txBody>
          </p:sp>
          <p:cxnSp>
            <p:nvCxnSpPr>
              <p:cNvPr id="14" name="Straight Arrow Connector 13"/>
              <p:cNvCxnSpPr/>
              <p:nvPr/>
            </p:nvCxnSpPr>
            <p:spPr>
              <a:xfrm flipH="1" flipV="1">
                <a:off x="3163863" y="4149561"/>
                <a:ext cx="1" cy="339410"/>
              </a:xfrm>
              <a:prstGeom prst="straightConnector1">
                <a:avLst/>
              </a:prstGeom>
              <a:ln>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773163" y="2111281"/>
              <a:ext cx="3864673" cy="2993243"/>
              <a:chOff x="4773163" y="2111281"/>
              <a:chExt cx="3864673" cy="2993243"/>
            </a:xfrm>
          </p:grpSpPr>
          <p:sp>
            <p:nvSpPr>
              <p:cNvPr id="7" name="Rectangle 6"/>
              <p:cNvSpPr/>
              <p:nvPr/>
            </p:nvSpPr>
            <p:spPr>
              <a:xfrm>
                <a:off x="7082947" y="2944322"/>
                <a:ext cx="1270088" cy="1544649"/>
              </a:xfrm>
              <a:prstGeom prst="rect">
                <a:avLst/>
              </a:prstGeom>
              <a:noFill/>
              <a:ln w="3175" cmpd="sng">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6918896" y="2111281"/>
                <a:ext cx="1718940" cy="307777"/>
              </a:xfrm>
              <a:prstGeom prst="rect">
                <a:avLst/>
              </a:prstGeom>
              <a:noFill/>
            </p:spPr>
            <p:txBody>
              <a:bodyPr wrap="square" rtlCol="0">
                <a:spAutoFit/>
              </a:bodyPr>
              <a:lstStyle/>
              <a:p>
                <a:r>
                  <a:rPr lang="en-US" sz="1400" dirty="0" smtClean="0">
                    <a:solidFill>
                      <a:schemeClr val="bg1">
                        <a:lumMod val="50000"/>
                      </a:schemeClr>
                    </a:solidFill>
                    <a:latin typeface="Georgia"/>
                    <a:cs typeface="Georgia"/>
                  </a:rPr>
                  <a:t>Component Mixing</a:t>
                </a:r>
                <a:endParaRPr lang="en-US" sz="1400" dirty="0">
                  <a:solidFill>
                    <a:schemeClr val="bg1">
                      <a:lumMod val="50000"/>
                    </a:schemeClr>
                  </a:solidFill>
                  <a:latin typeface="Georgia"/>
                  <a:cs typeface="Georgia"/>
                </a:endParaRPr>
              </a:p>
            </p:txBody>
          </p:sp>
          <p:grpSp>
            <p:nvGrpSpPr>
              <p:cNvPr id="25" name="Group 24"/>
              <p:cNvGrpSpPr/>
              <p:nvPr/>
            </p:nvGrpSpPr>
            <p:grpSpPr>
              <a:xfrm>
                <a:off x="4773163" y="2111281"/>
                <a:ext cx="2145733" cy="2993243"/>
                <a:chOff x="4773163" y="2111281"/>
                <a:chExt cx="2145733" cy="2993243"/>
              </a:xfrm>
            </p:grpSpPr>
            <p:sp>
              <p:nvSpPr>
                <p:cNvPr id="11" name="TextBox 10"/>
                <p:cNvSpPr txBox="1"/>
                <p:nvPr/>
              </p:nvSpPr>
              <p:spPr>
                <a:xfrm>
                  <a:off x="5813274" y="2111281"/>
                  <a:ext cx="646778" cy="307777"/>
                </a:xfrm>
                <a:prstGeom prst="rect">
                  <a:avLst/>
                </a:prstGeom>
                <a:noFill/>
              </p:spPr>
              <p:txBody>
                <a:bodyPr wrap="square" rtlCol="0">
                  <a:spAutoFit/>
                </a:bodyPr>
                <a:lstStyle/>
                <a:p>
                  <a:r>
                    <a:rPr lang="en-US" sz="1400" dirty="0" smtClean="0">
                      <a:solidFill>
                        <a:schemeClr val="bg1">
                          <a:lumMod val="50000"/>
                        </a:schemeClr>
                      </a:solidFill>
                      <a:latin typeface="Georgia"/>
                      <a:cs typeface="Georgia"/>
                    </a:rPr>
                    <a:t>Dust</a:t>
                  </a:r>
                  <a:endParaRPr lang="en-US" sz="1400" dirty="0">
                    <a:solidFill>
                      <a:schemeClr val="bg1">
                        <a:lumMod val="50000"/>
                      </a:schemeClr>
                    </a:solidFill>
                    <a:latin typeface="Georgia"/>
                    <a:cs typeface="Georgia"/>
                  </a:endParaRPr>
                </a:p>
              </p:txBody>
            </p:sp>
            <p:grpSp>
              <p:nvGrpSpPr>
                <p:cNvPr id="24" name="Group 23"/>
                <p:cNvGrpSpPr/>
                <p:nvPr/>
              </p:nvGrpSpPr>
              <p:grpSpPr>
                <a:xfrm>
                  <a:off x="4773163" y="2419058"/>
                  <a:ext cx="2145733" cy="2685466"/>
                  <a:chOff x="4773163" y="2419058"/>
                  <a:chExt cx="2145733" cy="2685466"/>
                </a:xfrm>
              </p:grpSpPr>
              <p:sp>
                <p:nvSpPr>
                  <p:cNvPr id="6" name="Rectangle 5"/>
                  <p:cNvSpPr/>
                  <p:nvPr/>
                </p:nvSpPr>
                <p:spPr>
                  <a:xfrm>
                    <a:off x="6251091" y="2572948"/>
                    <a:ext cx="667805" cy="371374"/>
                  </a:xfrm>
                  <a:prstGeom prst="rect">
                    <a:avLst/>
                  </a:prstGeom>
                  <a:noFill/>
                  <a:ln w="3175" cmpd="sng">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4773163" y="3372204"/>
                    <a:ext cx="1773514" cy="1732320"/>
                    <a:chOff x="4773163" y="3372204"/>
                    <a:chExt cx="1773514" cy="1732320"/>
                  </a:xfrm>
                </p:grpSpPr>
                <p:sp>
                  <p:nvSpPr>
                    <p:cNvPr id="5" name="Rectangle 4"/>
                    <p:cNvSpPr/>
                    <p:nvPr/>
                  </p:nvSpPr>
                  <p:spPr>
                    <a:xfrm>
                      <a:off x="5002899" y="3372204"/>
                      <a:ext cx="1248192" cy="1116767"/>
                    </a:xfrm>
                    <a:prstGeom prst="rect">
                      <a:avLst/>
                    </a:prstGeom>
                    <a:noFill/>
                    <a:ln w="3175" cmpd="sng">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4773163" y="4521817"/>
                      <a:ext cx="1773514" cy="582707"/>
                      <a:chOff x="4773163" y="4521817"/>
                      <a:chExt cx="1773514" cy="582707"/>
                    </a:xfrm>
                  </p:grpSpPr>
                  <p:sp>
                    <p:nvSpPr>
                      <p:cNvPr id="10" name="TextBox 9"/>
                      <p:cNvSpPr txBox="1"/>
                      <p:nvPr/>
                    </p:nvSpPr>
                    <p:spPr>
                      <a:xfrm>
                        <a:off x="4773163" y="4796747"/>
                        <a:ext cx="1773514" cy="307777"/>
                      </a:xfrm>
                      <a:prstGeom prst="rect">
                        <a:avLst/>
                      </a:prstGeom>
                      <a:noFill/>
                    </p:spPr>
                    <p:txBody>
                      <a:bodyPr wrap="square" rtlCol="0">
                        <a:spAutoFit/>
                      </a:bodyPr>
                      <a:lstStyle/>
                      <a:p>
                        <a:r>
                          <a:rPr lang="en-US" sz="1400" dirty="0" smtClean="0">
                            <a:solidFill>
                              <a:schemeClr val="bg1">
                                <a:lumMod val="50000"/>
                              </a:schemeClr>
                            </a:solidFill>
                            <a:latin typeface="Georgia"/>
                            <a:cs typeface="Georgia"/>
                          </a:rPr>
                          <a:t>Reducing Sediment</a:t>
                        </a:r>
                        <a:endParaRPr lang="en-US" sz="1400" dirty="0">
                          <a:solidFill>
                            <a:schemeClr val="bg1">
                              <a:lumMod val="50000"/>
                            </a:schemeClr>
                          </a:solidFill>
                          <a:latin typeface="Georgia"/>
                          <a:cs typeface="Georgia"/>
                        </a:endParaRPr>
                      </a:p>
                    </p:txBody>
                  </p:sp>
                  <p:cxnSp>
                    <p:nvCxnSpPr>
                      <p:cNvPr id="16" name="Straight Arrow Connector 15"/>
                      <p:cNvCxnSpPr/>
                      <p:nvPr/>
                    </p:nvCxnSpPr>
                    <p:spPr>
                      <a:xfrm flipH="1" flipV="1">
                        <a:off x="6063248" y="4521817"/>
                        <a:ext cx="1" cy="339410"/>
                      </a:xfrm>
                      <a:prstGeom prst="straightConnector1">
                        <a:avLst/>
                      </a:prstGeom>
                      <a:ln>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grpSp>
              </p:grpSp>
              <p:cxnSp>
                <p:nvCxnSpPr>
                  <p:cNvPr id="17" name="Straight Arrow Connector 16"/>
                  <p:cNvCxnSpPr/>
                  <p:nvPr/>
                </p:nvCxnSpPr>
                <p:spPr>
                  <a:xfrm>
                    <a:off x="6251091" y="2419058"/>
                    <a:ext cx="241712" cy="130778"/>
                  </a:xfrm>
                  <a:prstGeom prst="straightConnector1">
                    <a:avLst/>
                  </a:prstGeom>
                  <a:ln>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grpSp>
          </p:grpSp>
          <p:cxnSp>
            <p:nvCxnSpPr>
              <p:cNvPr id="19" name="Straight Arrow Connector 18"/>
              <p:cNvCxnSpPr/>
              <p:nvPr/>
            </p:nvCxnSpPr>
            <p:spPr>
              <a:xfrm flipH="1">
                <a:off x="7684365" y="2457987"/>
                <a:ext cx="1" cy="399628"/>
              </a:xfrm>
              <a:prstGeom prst="straightConnector1">
                <a:avLst/>
              </a:prstGeom>
              <a:ln>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30" name="TextBox 29"/>
          <p:cNvSpPr txBox="1"/>
          <p:nvPr/>
        </p:nvSpPr>
        <p:spPr>
          <a:xfrm>
            <a:off x="2655504" y="1784521"/>
            <a:ext cx="668259" cy="246221"/>
          </a:xfrm>
          <a:prstGeom prst="rect">
            <a:avLst/>
          </a:prstGeom>
          <a:noFill/>
        </p:spPr>
        <p:txBody>
          <a:bodyPr wrap="none" rtlCol="0">
            <a:spAutoFit/>
          </a:bodyPr>
          <a:lstStyle/>
          <a:p>
            <a:r>
              <a:rPr lang="en-US" sz="1000" dirty="0" smtClean="0">
                <a:latin typeface="Georgia"/>
                <a:cs typeface="Georgia"/>
              </a:rPr>
              <a:t>Miocene</a:t>
            </a:r>
            <a:endParaRPr lang="en-US" sz="1000" dirty="0">
              <a:latin typeface="Georgia"/>
              <a:cs typeface="Georgia"/>
            </a:endParaRPr>
          </a:p>
        </p:txBody>
      </p:sp>
      <p:sp>
        <p:nvSpPr>
          <p:cNvPr id="31" name="TextBox 30"/>
          <p:cNvSpPr txBox="1"/>
          <p:nvPr/>
        </p:nvSpPr>
        <p:spPr>
          <a:xfrm>
            <a:off x="3635503" y="1784521"/>
            <a:ext cx="746781" cy="246221"/>
          </a:xfrm>
          <a:prstGeom prst="rect">
            <a:avLst/>
          </a:prstGeom>
          <a:noFill/>
        </p:spPr>
        <p:txBody>
          <a:bodyPr wrap="none" rtlCol="0">
            <a:spAutoFit/>
          </a:bodyPr>
          <a:lstStyle/>
          <a:p>
            <a:r>
              <a:rPr lang="en-US" sz="1000" dirty="0" smtClean="0">
                <a:latin typeface="Georgia"/>
                <a:cs typeface="Georgia"/>
              </a:rPr>
              <a:t>Oligocene</a:t>
            </a:r>
            <a:endParaRPr lang="en-US" sz="1000" dirty="0">
              <a:latin typeface="Georgia"/>
              <a:cs typeface="Georgia"/>
            </a:endParaRPr>
          </a:p>
        </p:txBody>
      </p:sp>
      <p:sp>
        <p:nvSpPr>
          <p:cNvPr id="32" name="TextBox 31"/>
          <p:cNvSpPr txBox="1"/>
          <p:nvPr/>
        </p:nvSpPr>
        <p:spPr>
          <a:xfrm>
            <a:off x="4795058" y="1784521"/>
            <a:ext cx="595561" cy="246221"/>
          </a:xfrm>
          <a:prstGeom prst="rect">
            <a:avLst/>
          </a:prstGeom>
          <a:noFill/>
        </p:spPr>
        <p:txBody>
          <a:bodyPr wrap="none" rtlCol="0">
            <a:spAutoFit/>
          </a:bodyPr>
          <a:lstStyle/>
          <a:p>
            <a:r>
              <a:rPr lang="en-US" sz="1000" dirty="0" smtClean="0">
                <a:latin typeface="Georgia"/>
                <a:cs typeface="Georgia"/>
              </a:rPr>
              <a:t>Eocene</a:t>
            </a:r>
            <a:endParaRPr lang="en-US" sz="1000" dirty="0">
              <a:latin typeface="Georgia"/>
              <a:cs typeface="Georgia"/>
            </a:endParaRPr>
          </a:p>
        </p:txBody>
      </p:sp>
      <p:sp>
        <p:nvSpPr>
          <p:cNvPr id="33" name="TextBox 32"/>
          <p:cNvSpPr txBox="1"/>
          <p:nvPr/>
        </p:nvSpPr>
        <p:spPr>
          <a:xfrm>
            <a:off x="5783392" y="1784521"/>
            <a:ext cx="753294" cy="246221"/>
          </a:xfrm>
          <a:prstGeom prst="rect">
            <a:avLst/>
          </a:prstGeom>
          <a:noFill/>
        </p:spPr>
        <p:txBody>
          <a:bodyPr wrap="none" rtlCol="0">
            <a:spAutoFit/>
          </a:bodyPr>
          <a:lstStyle/>
          <a:p>
            <a:r>
              <a:rPr lang="en-US" sz="1000" dirty="0" smtClean="0">
                <a:latin typeface="Georgia"/>
                <a:cs typeface="Georgia"/>
              </a:rPr>
              <a:t>Paleocene</a:t>
            </a:r>
            <a:endParaRPr lang="en-US" sz="1000" dirty="0">
              <a:latin typeface="Georgia"/>
              <a:cs typeface="Georgia"/>
            </a:endParaRPr>
          </a:p>
        </p:txBody>
      </p:sp>
      <p:sp>
        <p:nvSpPr>
          <p:cNvPr id="35" name="TextBox 34"/>
          <p:cNvSpPr txBox="1"/>
          <p:nvPr/>
        </p:nvSpPr>
        <p:spPr>
          <a:xfrm>
            <a:off x="7079801" y="1784521"/>
            <a:ext cx="1026180" cy="246221"/>
          </a:xfrm>
          <a:prstGeom prst="rect">
            <a:avLst/>
          </a:prstGeom>
          <a:noFill/>
        </p:spPr>
        <p:txBody>
          <a:bodyPr wrap="none" rtlCol="0">
            <a:spAutoFit/>
          </a:bodyPr>
          <a:lstStyle/>
          <a:p>
            <a:r>
              <a:rPr lang="en-US" sz="1000" dirty="0" smtClean="0">
                <a:latin typeface="Georgia"/>
                <a:cs typeface="Georgia"/>
              </a:rPr>
              <a:t>Late </a:t>
            </a:r>
            <a:r>
              <a:rPr lang="en-US" sz="1000" dirty="0" err="1" smtClean="0">
                <a:latin typeface="Georgia"/>
                <a:cs typeface="Georgia"/>
              </a:rPr>
              <a:t>Cretacous</a:t>
            </a:r>
            <a:endParaRPr lang="en-US" sz="1000" dirty="0">
              <a:latin typeface="Georgia"/>
              <a:cs typeface="Georgia"/>
            </a:endParaRPr>
          </a:p>
        </p:txBody>
      </p:sp>
    </p:spTree>
    <p:extLst>
      <p:ext uri="{BB962C8B-B14F-4D97-AF65-F5344CB8AC3E}">
        <p14:creationId xmlns:p14="http://schemas.microsoft.com/office/powerpoint/2010/main" val="1250798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926"/>
            <a:ext cx="9144000" cy="1143000"/>
          </a:xfrm>
        </p:spPr>
        <p:txBody>
          <a:bodyPr>
            <a:normAutofit/>
          </a:bodyPr>
          <a:lstStyle/>
          <a:p>
            <a:r>
              <a:rPr lang="en-US" sz="4000" b="1" dirty="0" smtClean="0">
                <a:solidFill>
                  <a:srgbClr val="357DB4"/>
                </a:solidFill>
                <a:latin typeface="Helvetica" panose="020B0604020202020204" pitchFamily="34" charset="0"/>
                <a:cs typeface="Helvetica" panose="020B0604020202020204" pitchFamily="34" charset="0"/>
              </a:rPr>
              <a:t>Conclusions and Outlook </a:t>
            </a:r>
            <a:endParaRPr lang="en-US" sz="4000" b="1" dirty="0">
              <a:solidFill>
                <a:srgbClr val="357DB4"/>
              </a:solidFill>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630523" y="1372983"/>
            <a:ext cx="8019552" cy="2459318"/>
          </a:xfrm>
        </p:spPr>
        <p:txBody>
          <a:bodyPr>
            <a:normAutofit lnSpcReduction="10000"/>
          </a:bodyPr>
          <a:lstStyle/>
          <a:p>
            <a:r>
              <a:rPr lang="en-US" sz="1800" dirty="0" smtClean="0">
                <a:latin typeface="Helvetica" panose="020B0604020202020204" pitchFamily="34" charset="0"/>
                <a:cs typeface="Helvetica" panose="020B0604020202020204" pitchFamily="34" charset="0"/>
              </a:rPr>
              <a:t>Opening of the Drake Passage</a:t>
            </a:r>
          </a:p>
          <a:p>
            <a:pPr marL="742950" lvl="2" indent="-342900"/>
            <a:r>
              <a:rPr lang="en-US" sz="1800" dirty="0" smtClean="0">
                <a:latin typeface="Helvetica" panose="020B0604020202020204" pitchFamily="34" charset="0"/>
                <a:cs typeface="Helvetica" panose="020B0604020202020204" pitchFamily="34" charset="0"/>
              </a:rPr>
              <a:t>The opening of the Drake passage (~41 </a:t>
            </a:r>
            <a:r>
              <a:rPr lang="en-US" sz="1800" dirty="0" err="1" smtClean="0">
                <a:latin typeface="Helvetica" panose="020B0604020202020204" pitchFamily="34" charset="0"/>
                <a:cs typeface="Helvetica" panose="020B0604020202020204" pitchFamily="34" charset="0"/>
              </a:rPr>
              <a:t>Myr</a:t>
            </a:r>
            <a:r>
              <a:rPr lang="en-US" sz="1800" dirty="0" smtClean="0">
                <a:latin typeface="Helvetica" panose="020B0604020202020204" pitchFamily="34" charset="0"/>
                <a:cs typeface="Helvetica" panose="020B0604020202020204" pitchFamily="34" charset="0"/>
              </a:rPr>
              <a:t>) may have changed ocean circulation and introduced more hydrothermal input </a:t>
            </a:r>
          </a:p>
          <a:p>
            <a:r>
              <a:rPr lang="en-US" sz="1800" dirty="0" smtClean="0">
                <a:latin typeface="Helvetica" panose="020B0604020202020204" pitchFamily="34" charset="0"/>
                <a:cs typeface="Helvetica" panose="020B0604020202020204" pitchFamily="34" charset="0"/>
              </a:rPr>
              <a:t>Diatoms </a:t>
            </a:r>
          </a:p>
          <a:p>
            <a:pPr lvl="1"/>
            <a:r>
              <a:rPr lang="en-US" sz="1800" dirty="0" smtClean="0">
                <a:latin typeface="Helvetica" panose="020B0604020202020204" pitchFamily="34" charset="0"/>
                <a:cs typeface="Helvetica" panose="020B0604020202020204" pitchFamily="34" charset="0"/>
              </a:rPr>
              <a:t>Diatoms became abundant ~34 </a:t>
            </a:r>
            <a:r>
              <a:rPr lang="en-US" sz="1800" dirty="0" err="1" smtClean="0">
                <a:latin typeface="Helvetica" panose="020B0604020202020204" pitchFamily="34" charset="0"/>
                <a:cs typeface="Helvetica" panose="020B0604020202020204" pitchFamily="34" charset="0"/>
              </a:rPr>
              <a:t>Myr</a:t>
            </a:r>
            <a:r>
              <a:rPr lang="en-US" sz="1800" dirty="0" smtClean="0">
                <a:latin typeface="Helvetica" panose="020B0604020202020204" pitchFamily="34" charset="0"/>
                <a:cs typeface="Helvetica" panose="020B0604020202020204" pitchFamily="34" charset="0"/>
              </a:rPr>
              <a:t> ago—how did this affect Fe?</a:t>
            </a:r>
          </a:p>
          <a:p>
            <a:pPr marL="342900" lvl="1" indent="-342900">
              <a:buFont typeface="Arial"/>
              <a:buChar char="•"/>
            </a:pPr>
            <a:r>
              <a:rPr lang="en-US" sz="1800" dirty="0" smtClean="0">
                <a:latin typeface="Helvetica" panose="020B0604020202020204" pitchFamily="34" charset="0"/>
                <a:cs typeface="Helvetica" panose="020B0604020202020204" pitchFamily="34" charset="0"/>
              </a:rPr>
              <a:t> </a:t>
            </a:r>
            <a:r>
              <a:rPr lang="en-US" sz="1800" dirty="0" smtClean="0">
                <a:latin typeface="Helvetica" panose="020B0604020202020204" pitchFamily="34" charset="0"/>
                <a:cs typeface="Helvetica" panose="020B0604020202020204" pitchFamily="34" charset="0"/>
              </a:rPr>
              <a:t>Large Igneous Provinces (</a:t>
            </a:r>
            <a:r>
              <a:rPr lang="en-US" sz="1800" dirty="0">
                <a:latin typeface="Helvetica" panose="020B0604020202020204" pitchFamily="34" charset="0"/>
                <a:cs typeface="Helvetica" panose="020B0604020202020204" pitchFamily="34" charset="0"/>
              </a:rPr>
              <a:t>LIPS</a:t>
            </a:r>
            <a:r>
              <a:rPr lang="en-US" sz="1800" dirty="0" smtClean="0">
                <a:latin typeface="Helvetica" panose="020B0604020202020204" pitchFamily="34" charset="0"/>
                <a:cs typeface="Helvetica" panose="020B0604020202020204" pitchFamily="34" charset="0"/>
              </a:rPr>
              <a:t>) and volcanic ash inputs </a:t>
            </a:r>
          </a:p>
          <a:p>
            <a:pPr marL="742950" lvl="2" indent="-342900"/>
            <a:r>
              <a:rPr lang="en-US" sz="1800" dirty="0" smtClean="0">
                <a:latin typeface="Helvetica" panose="020B0604020202020204" pitchFamily="34" charset="0"/>
                <a:cs typeface="Helvetica" panose="020B0604020202020204" pitchFamily="34" charset="0"/>
              </a:rPr>
              <a:t>LIPS and/or volcanic ash may have increased dust input from 65-75 </a:t>
            </a:r>
            <a:r>
              <a:rPr lang="en-US" sz="1800" dirty="0" err="1" smtClean="0">
                <a:latin typeface="Helvetica" panose="020B0604020202020204" pitchFamily="34" charset="0"/>
                <a:cs typeface="Helvetica" panose="020B0604020202020204" pitchFamily="34" charset="0"/>
              </a:rPr>
              <a:t>Myr</a:t>
            </a:r>
            <a:r>
              <a:rPr lang="en-US" sz="1800" dirty="0" smtClean="0">
                <a:latin typeface="Helvetica" panose="020B0604020202020204" pitchFamily="34" charset="0"/>
                <a:cs typeface="Helvetica" panose="020B0604020202020204" pitchFamily="34" charset="0"/>
              </a:rPr>
              <a:t> </a:t>
            </a:r>
            <a:endParaRPr lang="en-US" sz="1800" dirty="0">
              <a:latin typeface="Helvetica" panose="020B0604020202020204" pitchFamily="34" charset="0"/>
              <a:cs typeface="Helvetica" panose="020B0604020202020204" pitchFamily="34" charset="0"/>
            </a:endParaRPr>
          </a:p>
        </p:txBody>
      </p:sp>
      <p:pic>
        <p:nvPicPr>
          <p:cNvPr id="4" name="Picture 3" descr="Drake Pass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28" y="4114257"/>
            <a:ext cx="2926080" cy="2194560"/>
          </a:xfrm>
          <a:prstGeom prst="rect">
            <a:avLst/>
          </a:prstGeom>
        </p:spPr>
      </p:pic>
      <p:pic>
        <p:nvPicPr>
          <p:cNvPr id="5" name="Picture 4" descr="Diatom.jpg"/>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472101" y="4114257"/>
            <a:ext cx="2194560" cy="2194560"/>
          </a:xfrm>
          <a:prstGeom prst="rect">
            <a:avLst/>
          </a:prstGeom>
        </p:spPr>
      </p:pic>
      <p:pic>
        <p:nvPicPr>
          <p:cNvPr id="7" name="Picture 6" descr="Flood Basalt erruption .jpg"/>
          <p:cNvPicPr>
            <a:picLocks noChangeAspect="1"/>
          </p:cNvPicPr>
          <p:nvPr/>
        </p:nvPicPr>
        <p:blipFill rotWithShape="1">
          <a:blip r:embed="rId6">
            <a:extLst>
              <a:ext uri="{28A0092B-C50C-407E-A947-70E740481C1C}">
                <a14:useLocalDpi xmlns:a14="http://schemas.microsoft.com/office/drawing/2010/main" val="0"/>
              </a:ext>
            </a:extLst>
          </a:blip>
          <a:srcRect l="18467"/>
          <a:stretch/>
        </p:blipFill>
        <p:spPr>
          <a:xfrm>
            <a:off x="5949754" y="4114257"/>
            <a:ext cx="2899087" cy="2194560"/>
          </a:xfrm>
          <a:prstGeom prst="rect">
            <a:avLst/>
          </a:prstGeom>
        </p:spPr>
      </p:pic>
    </p:spTree>
    <p:extLst>
      <p:ext uri="{BB962C8B-B14F-4D97-AF65-F5344CB8AC3E}">
        <p14:creationId xmlns:p14="http://schemas.microsoft.com/office/powerpoint/2010/main" val="40875454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85"/>
            <a:ext cx="9144000" cy="1143000"/>
          </a:xfrm>
        </p:spPr>
        <p:txBody>
          <a:bodyPr>
            <a:normAutofit/>
          </a:bodyPr>
          <a:lstStyle/>
          <a:p>
            <a:r>
              <a:rPr lang="en-US" sz="4000" b="1" dirty="0" smtClean="0">
                <a:solidFill>
                  <a:srgbClr val="357DB4"/>
                </a:solidFill>
                <a:latin typeface="Helvetica" panose="020B0604020202020204" pitchFamily="34" charset="0"/>
                <a:cs typeface="Helvetica" panose="020B0604020202020204" pitchFamily="34" charset="0"/>
              </a:rPr>
              <a:t>Acknowledgements </a:t>
            </a:r>
            <a:endParaRPr lang="en-US" sz="4000" b="1" dirty="0">
              <a:solidFill>
                <a:srgbClr val="357DB4"/>
              </a:solidFill>
              <a:latin typeface="Helvetica" panose="020B0604020202020204" pitchFamily="34" charset="0"/>
              <a:cs typeface="Helvetica" panose="020B0604020202020204" pitchFamily="34" charset="0"/>
            </a:endParaRPr>
          </a:p>
        </p:txBody>
      </p:sp>
      <p:pic>
        <p:nvPicPr>
          <p:cNvPr id="4" name="Picture 3" descr="Alyssa.jpg"/>
          <p:cNvPicPr>
            <a:picLocks noChangeAspect="1"/>
          </p:cNvPicPr>
          <p:nvPr/>
        </p:nvPicPr>
        <p:blipFill rotWithShape="1">
          <a:blip r:embed="rId3">
            <a:extLst>
              <a:ext uri="{28A0092B-C50C-407E-A947-70E740481C1C}">
                <a14:useLocalDpi xmlns:a14="http://schemas.microsoft.com/office/drawing/2010/main" val="0"/>
              </a:ext>
            </a:extLst>
          </a:blip>
          <a:srcRect b="28248"/>
          <a:stretch/>
        </p:blipFill>
        <p:spPr>
          <a:xfrm>
            <a:off x="7097478" y="4107263"/>
            <a:ext cx="1844135" cy="2350008"/>
          </a:xfrm>
          <a:prstGeom prst="rect">
            <a:avLst/>
          </a:prstGeom>
        </p:spPr>
      </p:pic>
      <p:pic>
        <p:nvPicPr>
          <p:cNvPr id="5" name="Picture 4" descr="Ann .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55" y="4079967"/>
            <a:ext cx="2344553" cy="2344553"/>
          </a:xfrm>
          <a:prstGeom prst="rect">
            <a:avLst/>
          </a:prstGeom>
        </p:spPr>
      </p:pic>
      <p:pic>
        <p:nvPicPr>
          <p:cNvPr id="6" name="Picture 5" descr="Arie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02" y="1484058"/>
            <a:ext cx="2850445" cy="2137834"/>
          </a:xfrm>
          <a:prstGeom prst="rect">
            <a:avLst/>
          </a:prstGeom>
        </p:spPr>
      </p:pic>
      <p:pic>
        <p:nvPicPr>
          <p:cNvPr id="7" name="Picture 6" descr="Mauree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1281" y="4107263"/>
            <a:ext cx="1827784" cy="2350008"/>
          </a:xfrm>
          <a:prstGeom prst="rect">
            <a:avLst/>
          </a:prstGeom>
        </p:spPr>
      </p:pic>
      <p:pic>
        <p:nvPicPr>
          <p:cNvPr id="8" name="Picture 7" descr="Stev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7167" y="1482196"/>
            <a:ext cx="2139696" cy="2139696"/>
          </a:xfrm>
          <a:prstGeom prst="rect">
            <a:avLst/>
          </a:prstGeom>
        </p:spPr>
      </p:pic>
      <p:pic>
        <p:nvPicPr>
          <p:cNvPr id="9" name="Picture 8" descr="Trista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4184" y="1496307"/>
            <a:ext cx="1667295" cy="2139696"/>
          </a:xfrm>
          <a:prstGeom prst="rect">
            <a:avLst/>
          </a:prstGeom>
        </p:spPr>
      </p:pic>
      <p:pic>
        <p:nvPicPr>
          <p:cNvPr id="10" name="Picture 9" descr="Wang.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7171" y="4088160"/>
            <a:ext cx="2355698" cy="2350008"/>
          </a:xfrm>
          <a:prstGeom prst="rect">
            <a:avLst/>
          </a:prstGeom>
        </p:spPr>
      </p:pic>
      <p:sp>
        <p:nvSpPr>
          <p:cNvPr id="11" name="TextBox 10"/>
          <p:cNvSpPr txBox="1"/>
          <p:nvPr/>
        </p:nvSpPr>
        <p:spPr>
          <a:xfrm>
            <a:off x="489402" y="3639746"/>
            <a:ext cx="2850445" cy="369332"/>
          </a:xfrm>
          <a:prstGeom prst="rect">
            <a:avLst/>
          </a:prstGeom>
          <a:noFill/>
        </p:spPr>
        <p:txBody>
          <a:bodyPr wrap="square" rtlCol="0">
            <a:spAutoFit/>
          </a:bodyPr>
          <a:lstStyle/>
          <a:p>
            <a:pPr algn="ctr"/>
            <a:r>
              <a:rPr lang="en-US" dirty="0" smtClean="0">
                <a:latin typeface="Georgia" panose="02040502050405020303" pitchFamily="18" charset="0"/>
              </a:rPr>
              <a:t>Ariel Anbar</a:t>
            </a:r>
            <a:endParaRPr lang="en-US" dirty="0">
              <a:latin typeface="Georgia" panose="02040502050405020303" pitchFamily="18" charset="0"/>
            </a:endParaRPr>
          </a:p>
        </p:txBody>
      </p:sp>
      <p:sp>
        <p:nvSpPr>
          <p:cNvPr id="12" name="TextBox 11"/>
          <p:cNvSpPr txBox="1"/>
          <p:nvPr/>
        </p:nvSpPr>
        <p:spPr>
          <a:xfrm>
            <a:off x="3835020" y="3621892"/>
            <a:ext cx="2456597" cy="369332"/>
          </a:xfrm>
          <a:prstGeom prst="rect">
            <a:avLst/>
          </a:prstGeom>
          <a:noFill/>
        </p:spPr>
        <p:txBody>
          <a:bodyPr wrap="square" rtlCol="0">
            <a:spAutoFit/>
          </a:bodyPr>
          <a:lstStyle/>
          <a:p>
            <a:pPr algn="ctr"/>
            <a:r>
              <a:rPr lang="en-US" dirty="0" smtClean="0">
                <a:latin typeface="Georgia" panose="02040502050405020303" pitchFamily="18" charset="0"/>
              </a:rPr>
              <a:t>Stephen </a:t>
            </a:r>
            <a:r>
              <a:rPr lang="en-US" dirty="0" err="1" smtClean="0">
                <a:latin typeface="Georgia" panose="02040502050405020303" pitchFamily="18" charset="0"/>
              </a:rPr>
              <a:t>Romaniello</a:t>
            </a:r>
            <a:endParaRPr lang="en-US" dirty="0">
              <a:latin typeface="Georgia" panose="02040502050405020303" pitchFamily="18" charset="0"/>
            </a:endParaRPr>
          </a:p>
        </p:txBody>
      </p:sp>
      <p:sp>
        <p:nvSpPr>
          <p:cNvPr id="13" name="TextBox 12"/>
          <p:cNvSpPr txBox="1"/>
          <p:nvPr/>
        </p:nvSpPr>
        <p:spPr>
          <a:xfrm>
            <a:off x="6675468" y="3639746"/>
            <a:ext cx="1897038" cy="369332"/>
          </a:xfrm>
          <a:prstGeom prst="rect">
            <a:avLst/>
          </a:prstGeom>
          <a:noFill/>
        </p:spPr>
        <p:txBody>
          <a:bodyPr wrap="square" rtlCol="0">
            <a:spAutoFit/>
          </a:bodyPr>
          <a:lstStyle/>
          <a:p>
            <a:pPr algn="ctr"/>
            <a:r>
              <a:rPr lang="en-US" dirty="0" smtClean="0">
                <a:latin typeface="Georgia" panose="02040502050405020303" pitchFamily="18" charset="0"/>
              </a:rPr>
              <a:t>Tristan Horner</a:t>
            </a:r>
            <a:endParaRPr lang="en-US" dirty="0">
              <a:latin typeface="Georgia" panose="02040502050405020303" pitchFamily="18" charset="0"/>
            </a:endParaRPr>
          </a:p>
        </p:txBody>
      </p:sp>
      <p:sp>
        <p:nvSpPr>
          <p:cNvPr id="14" name="TextBox 13"/>
          <p:cNvSpPr txBox="1"/>
          <p:nvPr/>
        </p:nvSpPr>
        <p:spPr>
          <a:xfrm>
            <a:off x="197555" y="6457271"/>
            <a:ext cx="2344553" cy="369332"/>
          </a:xfrm>
          <a:prstGeom prst="rect">
            <a:avLst/>
          </a:prstGeom>
          <a:noFill/>
        </p:spPr>
        <p:txBody>
          <a:bodyPr wrap="square" rtlCol="0">
            <a:spAutoFit/>
          </a:bodyPr>
          <a:lstStyle/>
          <a:p>
            <a:pPr algn="ctr"/>
            <a:r>
              <a:rPr lang="en-US" dirty="0" smtClean="0">
                <a:latin typeface="Georgia" panose="02040502050405020303" pitchFamily="18" charset="0"/>
              </a:rPr>
              <a:t>Ann </a:t>
            </a:r>
            <a:r>
              <a:rPr lang="en-US" dirty="0" err="1" smtClean="0">
                <a:latin typeface="Georgia" panose="02040502050405020303" pitchFamily="18" charset="0"/>
              </a:rPr>
              <a:t>Dunlea</a:t>
            </a:r>
            <a:endParaRPr lang="en-US" dirty="0">
              <a:latin typeface="Georgia" panose="02040502050405020303" pitchFamily="18" charset="0"/>
            </a:endParaRPr>
          </a:p>
        </p:txBody>
      </p:sp>
      <p:sp>
        <p:nvSpPr>
          <p:cNvPr id="15" name="TextBox 14"/>
          <p:cNvSpPr txBox="1"/>
          <p:nvPr/>
        </p:nvSpPr>
        <p:spPr>
          <a:xfrm>
            <a:off x="2670520" y="6456402"/>
            <a:ext cx="2342348" cy="369332"/>
          </a:xfrm>
          <a:prstGeom prst="rect">
            <a:avLst/>
          </a:prstGeom>
          <a:noFill/>
        </p:spPr>
        <p:txBody>
          <a:bodyPr wrap="square" rtlCol="0">
            <a:spAutoFit/>
          </a:bodyPr>
          <a:lstStyle/>
          <a:p>
            <a:pPr algn="ctr"/>
            <a:r>
              <a:rPr lang="en-US" dirty="0" smtClean="0">
                <a:latin typeface="Georgia" panose="02040502050405020303" pitchFamily="18" charset="0"/>
              </a:rPr>
              <a:t>Wang </a:t>
            </a:r>
            <a:r>
              <a:rPr lang="en-US" dirty="0" err="1" smtClean="0">
                <a:latin typeface="Georgia" panose="02040502050405020303" pitchFamily="18" charset="0"/>
              </a:rPr>
              <a:t>Zheng</a:t>
            </a:r>
            <a:endParaRPr lang="en-US" dirty="0">
              <a:latin typeface="Georgia" panose="02040502050405020303" pitchFamily="18" charset="0"/>
            </a:endParaRPr>
          </a:p>
        </p:txBody>
      </p:sp>
      <p:sp>
        <p:nvSpPr>
          <p:cNvPr id="16" name="TextBox 15"/>
          <p:cNvSpPr txBox="1"/>
          <p:nvPr/>
        </p:nvSpPr>
        <p:spPr>
          <a:xfrm>
            <a:off x="5141281" y="6447141"/>
            <a:ext cx="1827784" cy="369332"/>
          </a:xfrm>
          <a:prstGeom prst="rect">
            <a:avLst/>
          </a:prstGeom>
          <a:noFill/>
        </p:spPr>
        <p:txBody>
          <a:bodyPr wrap="square" rtlCol="0">
            <a:spAutoFit/>
          </a:bodyPr>
          <a:lstStyle/>
          <a:p>
            <a:pPr algn="ctr"/>
            <a:r>
              <a:rPr lang="en-US" dirty="0" smtClean="0">
                <a:latin typeface="Georgia" panose="02040502050405020303" pitchFamily="18" charset="0"/>
              </a:rPr>
              <a:t>Maureen </a:t>
            </a:r>
            <a:r>
              <a:rPr lang="en-US" dirty="0" err="1" smtClean="0">
                <a:latin typeface="Georgia" panose="02040502050405020303" pitchFamily="18" charset="0"/>
              </a:rPr>
              <a:t>Auro</a:t>
            </a:r>
            <a:endParaRPr lang="en-US" dirty="0">
              <a:latin typeface="Georgia" panose="02040502050405020303" pitchFamily="18" charset="0"/>
            </a:endParaRPr>
          </a:p>
        </p:txBody>
      </p:sp>
      <p:sp>
        <p:nvSpPr>
          <p:cNvPr id="17" name="TextBox 16"/>
          <p:cNvSpPr txBox="1"/>
          <p:nvPr/>
        </p:nvSpPr>
        <p:spPr>
          <a:xfrm>
            <a:off x="7097479" y="6451816"/>
            <a:ext cx="1844134" cy="369332"/>
          </a:xfrm>
          <a:prstGeom prst="rect">
            <a:avLst/>
          </a:prstGeom>
          <a:noFill/>
        </p:spPr>
        <p:txBody>
          <a:bodyPr wrap="square" rtlCol="0">
            <a:spAutoFit/>
          </a:bodyPr>
          <a:lstStyle/>
          <a:p>
            <a:pPr algn="ctr"/>
            <a:r>
              <a:rPr lang="en-US" dirty="0" smtClean="0">
                <a:latin typeface="Georgia" panose="02040502050405020303" pitchFamily="18" charset="0"/>
              </a:rPr>
              <a:t>Alyssa Sherry</a:t>
            </a:r>
            <a:endParaRPr lang="en-US" dirty="0">
              <a:latin typeface="Georgia" panose="02040502050405020303" pitchFamily="18" charset="0"/>
            </a:endParaRPr>
          </a:p>
        </p:txBody>
      </p:sp>
      <p:pic>
        <p:nvPicPr>
          <p:cNvPr id="18" name="Picture 17" descr="nsf_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1176" y="310047"/>
            <a:ext cx="974640" cy="929081"/>
          </a:xfrm>
          <a:prstGeom prst="rect">
            <a:avLst/>
          </a:prstGeom>
        </p:spPr>
      </p:pic>
      <p:pic>
        <p:nvPicPr>
          <p:cNvPr id="19" name="Picture 18" descr="NASA Logo.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345" y="399492"/>
            <a:ext cx="902487" cy="750193"/>
          </a:xfrm>
          <a:prstGeom prst="rect">
            <a:avLst/>
          </a:prstGeom>
        </p:spPr>
      </p:pic>
    </p:spTree>
    <p:extLst>
      <p:ext uri="{BB962C8B-B14F-4D97-AF65-F5344CB8AC3E}">
        <p14:creationId xmlns:p14="http://schemas.microsoft.com/office/powerpoint/2010/main" val="12090110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260</TotalTime>
  <Words>1483</Words>
  <Application>Microsoft Macintosh PowerPoint</Application>
  <PresentationFormat>On-screen Show (4:3)</PresentationFormat>
  <Paragraphs>134</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More Clear than Mud: Using Os to Unravel Sources of Fe to Seawater through the Cenozoic </vt:lpstr>
      <vt:lpstr>Primary Productivity and Fe Limitation </vt:lpstr>
      <vt:lpstr>Fe: A Complex System</vt:lpstr>
      <vt:lpstr>Isotopic Fingerprinting</vt:lpstr>
      <vt:lpstr>Pelagic Clays as a Potential Archive</vt:lpstr>
      <vt:lpstr>Pelagic Clays as a Potential Archive</vt:lpstr>
      <vt:lpstr>Fe Isotope Results</vt:lpstr>
      <vt:lpstr>Conclusions and Outlook </vt:lpstr>
      <vt:lpstr>Acknowledgements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Clear than Mud: Using Os to Unravel Sources of Fe to Seawater through the Cenozoic </dc:title>
  <dc:creator>Logan Tegler</dc:creator>
  <cp:lastModifiedBy>Logan Tegler</cp:lastModifiedBy>
  <cp:revision>4</cp:revision>
  <dcterms:created xsi:type="dcterms:W3CDTF">2018-03-29T01:50:49Z</dcterms:created>
  <dcterms:modified xsi:type="dcterms:W3CDTF">2018-03-29T06:11:42Z</dcterms:modified>
</cp:coreProperties>
</file>